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300" r:id="rId5"/>
    <p:sldId id="302" r:id="rId6"/>
    <p:sldId id="309" r:id="rId7"/>
    <p:sldId id="261" r:id="rId8"/>
    <p:sldId id="312" r:id="rId9"/>
    <p:sldId id="310" r:id="rId10"/>
    <p:sldId id="295" r:id="rId11"/>
    <p:sldId id="278" r:id="rId12"/>
    <p:sldId id="311" r:id="rId13"/>
    <p:sldId id="313" r:id="rId14"/>
    <p:sldId id="29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Naamloze sectie" id="{9E891CBE-3B57-D74C-8F61-C246F321EE84}">
          <p14:sldIdLst>
            <p14:sldId id="300"/>
            <p14:sldId id="302"/>
            <p14:sldId id="309"/>
            <p14:sldId id="261"/>
            <p14:sldId id="312"/>
            <p14:sldId id="310"/>
            <p14:sldId id="295"/>
            <p14:sldId id="278"/>
            <p14:sldId id="311"/>
            <p14:sldId id="313"/>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BPHm5BG3NCEzBoon8tlgbaiC1i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318F"/>
    <a:srgbClr val="A2298D"/>
    <a:srgbClr val="72685B"/>
    <a:srgbClr val="EA8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5ABA6-4C08-30C2-9367-1313FFCF825B}" v="293" dt="2024-11-22T14:32:15.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58"/>
  </p:normalViewPr>
  <p:slideViewPr>
    <p:cSldViewPr snapToGrid="0">
      <p:cViewPr varScale="1">
        <p:scale>
          <a:sx n="146" d="100"/>
          <a:sy n="146" d="100"/>
        </p:scale>
        <p:origin x="176" y="41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V7oCfRpCepY"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youtube.com/watch?v=cExJqjPBhj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youtube.com/watch?v=XjyrTljaN3Q"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youtube.com/watch?v=d2Q0mQc1yaA"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youtube.com/watch?v=hibwajdCBKc"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youtube.com/watch?v=VXfuvQ2tjFw" TargetMode="External"/><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1.xml"/><Relationship Id="rId1" Type="http://schemas.openxmlformats.org/officeDocument/2006/relationships/video" Target="https://www.youtube.com/embed/7WhuDOxlZbg?feature=oembed" TargetMode="Externa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sX5zit4VpCE?feature=oembed" TargetMode="Externa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xml"/><Relationship Id="rId1" Type="http://schemas.openxmlformats.org/officeDocument/2006/relationships/video" Target="https://www.youtube.com/embed/oUHMVgW5ICo?feature=oembed" TargetMode="Externa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BfNUCk40uWQ?feature=oembed" TargetMode="External"/><Relationship Id="rId4" Type="http://schemas.openxmlformats.org/officeDocument/2006/relationships/image" Target="../media/image20.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ideo" Target="https://www.youtube.com/embed/iskA2ZemWOA?feature=oembed" TargetMode="External"/><Relationship Id="rId4" Type="http://schemas.openxmlformats.org/officeDocument/2006/relationships/image" Target="../media/image2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EA8C33"/>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0;g2c0bebbdf16_3_232">
            <a:extLst>
              <a:ext uri="{FF2B5EF4-FFF2-40B4-BE49-F238E27FC236}">
                <a16:creationId xmlns:a16="http://schemas.microsoft.com/office/drawing/2014/main" id="{617EABED-B738-B624-56B2-3D222D5A0794}"/>
              </a:ext>
            </a:extLst>
          </p:cNvPr>
          <p:cNvPicPr preferRelativeResize="0"/>
          <p:nvPr userDrawn="1"/>
        </p:nvPicPr>
        <p:blipFill rotWithShape="1">
          <a:blip r:embed="rId2">
            <a:alphaModFix/>
          </a:blip>
          <a:srcRect/>
          <a:stretch/>
        </p:blipFill>
        <p:spPr>
          <a:xfrm>
            <a:off x="8078869" y="-7435"/>
            <a:ext cx="1080000" cy="1080000"/>
          </a:xfrm>
          <a:prstGeom prst="rect">
            <a:avLst/>
          </a:prstGeom>
          <a:noFill/>
          <a:ln>
            <a:noFill/>
          </a:ln>
        </p:spPr>
      </p:pic>
    </p:spTree>
    <p:extLst>
      <p:ext uri="{BB962C8B-B14F-4D97-AF65-F5344CB8AC3E}">
        <p14:creationId xmlns:p14="http://schemas.microsoft.com/office/powerpoint/2010/main" val="22090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Aangepaste indeling">
  <p:cSld name="1_Aangepaste indeling">
    <p:spTree>
      <p:nvGrpSpPr>
        <p:cNvPr id="1" name="Shape 52"/>
        <p:cNvGrpSpPr/>
        <p:nvPr/>
      </p:nvGrpSpPr>
      <p:grpSpPr>
        <a:xfrm>
          <a:off x="0" y="0"/>
          <a:ext cx="0" cy="0"/>
          <a:chOff x="0" y="0"/>
          <a:chExt cx="0" cy="0"/>
        </a:xfrm>
      </p:grpSpPr>
      <p:sp>
        <p:nvSpPr>
          <p:cNvPr id="53" name="Google Shape;53;p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nl"/>
              <a:t>‹nr.›</a:t>
            </a:fld>
            <a:endParaRPr dirty="0"/>
          </a:p>
        </p:txBody>
      </p:sp>
      <p:pic>
        <p:nvPicPr>
          <p:cNvPr id="54" name="Google Shape;54;p4" descr="Afbeelding met schermopname, tekst&#10;&#10;Automatisch gegenereerde beschrijving"/>
          <p:cNvPicPr preferRelativeResize="0"/>
          <p:nvPr/>
        </p:nvPicPr>
        <p:blipFill rotWithShape="1">
          <a:blip r:embed="rId2">
            <a:alphaModFix/>
          </a:blip>
          <a:srcRect/>
          <a:stretch/>
        </p:blipFill>
        <p:spPr>
          <a:xfrm>
            <a:off x="985666" y="0"/>
            <a:ext cx="7172668"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60"/>
        <p:cNvGrpSpPr/>
        <p:nvPr/>
      </p:nvGrpSpPr>
      <p:grpSpPr>
        <a:xfrm>
          <a:off x="0" y="0"/>
          <a:ext cx="0" cy="0"/>
          <a:chOff x="0" y="0"/>
          <a:chExt cx="0" cy="0"/>
        </a:xfrm>
      </p:grpSpPr>
      <p:sp>
        <p:nvSpPr>
          <p:cNvPr id="61" name="Google Shape;61;p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Bedankt voor uw deelname aan deze leermodule</a:t>
            </a:r>
            <a:endParaRPr dirty="0"/>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Afbeelding 2" descr="Afbeelding met tekst, schermopname, Lettertype, logo&#10;&#10;Automatisch gegenereerde beschrijving">
            <a:extLst>
              <a:ext uri="{FF2B5EF4-FFF2-40B4-BE49-F238E27FC236}">
                <a16:creationId xmlns:a16="http://schemas.microsoft.com/office/drawing/2014/main" id="{BABE341D-7F78-FD76-962E-07CEA9993B1F}"/>
              </a:ext>
            </a:extLst>
          </p:cNvPr>
          <p:cNvPicPr>
            <a:picLocks noChangeAspect="1"/>
          </p:cNvPicPr>
          <p:nvPr userDrawn="1"/>
        </p:nvPicPr>
        <p:blipFill>
          <a:blip r:embed="rId2"/>
          <a:stretch>
            <a:fillRect/>
          </a:stretch>
        </p:blipFill>
        <p:spPr>
          <a:xfrm>
            <a:off x="685800" y="1082269"/>
            <a:ext cx="7772400" cy="3214572"/>
          </a:xfrm>
          <a:prstGeom prst="rect">
            <a:avLst/>
          </a:prstGeom>
        </p:spPr>
      </p:pic>
      <p:sp>
        <p:nvSpPr>
          <p:cNvPr id="4" name="Google Shape;73;p11">
            <a:extLst>
              <a:ext uri="{FF2B5EF4-FFF2-40B4-BE49-F238E27FC236}">
                <a16:creationId xmlns:a16="http://schemas.microsoft.com/office/drawing/2014/main" id="{1B8FA604-6294-5119-622B-1E911A0490E0}"/>
              </a:ext>
            </a:extLst>
          </p:cNvPr>
          <p:cNvSpPr txBox="1">
            <a:spLocks noGrp="1"/>
          </p:cNvSpPr>
          <p:nvPr>
            <p:ph type="body" idx="1" hasCustomPrompt="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r>
              <a:rPr lang="nl-NL" dirty="0"/>
              <a:t>Namens al onze partners!</a:t>
            </a:r>
            <a:endParaRPr dirty="0"/>
          </a:p>
        </p:txBody>
      </p:sp>
    </p:spTree>
    <p:extLst>
      <p:ext uri="{BB962C8B-B14F-4D97-AF65-F5344CB8AC3E}">
        <p14:creationId xmlns:p14="http://schemas.microsoft.com/office/powerpoint/2010/main" val="170797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is 2">
  <p:cSld name="TITLE_1_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g2bd96343ee2_0_12"/>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9" name="Google Shape;89;g2bd96343ee2_0_12"/>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0" name="Google Shape;90;g2bd96343ee2_0_1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is 2 1">
  <p:cSld name="TITLE_1_1_2">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g2bdfab74ecd_0_41"/>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93" name="Google Shape;93;g2bdfab74ecd_0_4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is 5">
  <p:cSld name="TITLE_1_1_1_1_1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g2bd96343ee2_0_44"/>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0" name="Google Shape;100;g2bd96343ee2_0_44"/>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1" name="Google Shape;101;g2bd96343ee2_0_44"/>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ijwiel">
  <p:cSld name="TITLE_1_1_1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g2bd96343ee2_0_60"/>
          <p:cNvSpPr txBox="1">
            <a:spLocks noGrp="1"/>
          </p:cNvSpPr>
          <p:nvPr>
            <p:ph type="ctrTitle"/>
          </p:nvPr>
        </p:nvSpPr>
        <p:spPr>
          <a:xfrm>
            <a:off x="151275" y="439025"/>
            <a:ext cx="3744600" cy="328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8" name="Google Shape;108;g2bd96343ee2_0_60"/>
          <p:cNvSpPr txBox="1">
            <a:spLocks noGrp="1"/>
          </p:cNvSpPr>
          <p:nvPr>
            <p:ph type="subTitle" idx="1"/>
          </p:nvPr>
        </p:nvSpPr>
        <p:spPr>
          <a:xfrm>
            <a:off x="426300" y="43509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200"/>
              <a:buNone/>
              <a:defRPr sz="2200">
                <a:solidFill>
                  <a:schemeClr val="dk1"/>
                </a:solidFill>
              </a:defRPr>
            </a:lvl1pPr>
            <a:lvl2pPr lvl="1" algn="ctr">
              <a:lnSpc>
                <a:spcPct val="100000"/>
              </a:lnSpc>
              <a:spcBef>
                <a:spcPts val="0"/>
              </a:spcBef>
              <a:spcAft>
                <a:spcPts val="0"/>
              </a:spcAft>
              <a:buClr>
                <a:schemeClr val="dk1"/>
              </a:buClr>
              <a:buSzPts val="2200"/>
              <a:buNone/>
              <a:defRPr sz="2200">
                <a:solidFill>
                  <a:schemeClr val="dk1"/>
                </a:solidFill>
              </a:defRPr>
            </a:lvl2pPr>
            <a:lvl3pPr lvl="2" algn="ctr">
              <a:lnSpc>
                <a:spcPct val="100000"/>
              </a:lnSpc>
              <a:spcBef>
                <a:spcPts val="0"/>
              </a:spcBef>
              <a:spcAft>
                <a:spcPts val="0"/>
              </a:spcAft>
              <a:buClr>
                <a:schemeClr val="dk1"/>
              </a:buClr>
              <a:buSzPts val="2200"/>
              <a:buNone/>
              <a:defRPr sz="2200">
                <a:solidFill>
                  <a:schemeClr val="dk1"/>
                </a:solidFill>
              </a:defRPr>
            </a:lvl3pPr>
            <a:lvl4pPr lvl="3" algn="ctr">
              <a:lnSpc>
                <a:spcPct val="100000"/>
              </a:lnSpc>
              <a:spcBef>
                <a:spcPts val="0"/>
              </a:spcBef>
              <a:spcAft>
                <a:spcPts val="0"/>
              </a:spcAft>
              <a:buClr>
                <a:schemeClr val="dk1"/>
              </a:buClr>
              <a:buSzPts val="2200"/>
              <a:buNone/>
              <a:defRPr sz="2200">
                <a:solidFill>
                  <a:schemeClr val="dk1"/>
                </a:solidFill>
              </a:defRPr>
            </a:lvl4pPr>
            <a:lvl5pPr lvl="4" algn="ctr">
              <a:lnSpc>
                <a:spcPct val="100000"/>
              </a:lnSpc>
              <a:spcBef>
                <a:spcPts val="0"/>
              </a:spcBef>
              <a:spcAft>
                <a:spcPts val="0"/>
              </a:spcAft>
              <a:buClr>
                <a:schemeClr val="dk1"/>
              </a:buClr>
              <a:buSzPts val="2200"/>
              <a:buNone/>
              <a:defRPr sz="2200">
                <a:solidFill>
                  <a:schemeClr val="dk1"/>
                </a:solidFill>
              </a:defRPr>
            </a:lvl5pPr>
            <a:lvl6pPr lvl="5" algn="ctr">
              <a:lnSpc>
                <a:spcPct val="100000"/>
              </a:lnSpc>
              <a:spcBef>
                <a:spcPts val="0"/>
              </a:spcBef>
              <a:spcAft>
                <a:spcPts val="0"/>
              </a:spcAft>
              <a:buClr>
                <a:schemeClr val="dk1"/>
              </a:buClr>
              <a:buSzPts val="2200"/>
              <a:buNone/>
              <a:defRPr sz="2200">
                <a:solidFill>
                  <a:schemeClr val="dk1"/>
                </a:solidFill>
              </a:defRPr>
            </a:lvl6pPr>
            <a:lvl7pPr lvl="6" algn="ctr">
              <a:lnSpc>
                <a:spcPct val="100000"/>
              </a:lnSpc>
              <a:spcBef>
                <a:spcPts val="0"/>
              </a:spcBef>
              <a:spcAft>
                <a:spcPts val="0"/>
              </a:spcAft>
              <a:buClr>
                <a:schemeClr val="dk1"/>
              </a:buClr>
              <a:buSzPts val="2200"/>
              <a:buNone/>
              <a:defRPr sz="2200">
                <a:solidFill>
                  <a:schemeClr val="dk1"/>
                </a:solidFill>
              </a:defRPr>
            </a:lvl7pPr>
            <a:lvl8pPr lvl="7" algn="ctr">
              <a:lnSpc>
                <a:spcPct val="100000"/>
              </a:lnSpc>
              <a:spcBef>
                <a:spcPts val="0"/>
              </a:spcBef>
              <a:spcAft>
                <a:spcPts val="0"/>
              </a:spcAft>
              <a:buClr>
                <a:schemeClr val="dk1"/>
              </a:buClr>
              <a:buSzPts val="2200"/>
              <a:buNone/>
              <a:defRPr sz="2200">
                <a:solidFill>
                  <a:schemeClr val="dk1"/>
                </a:solidFill>
              </a:defRPr>
            </a:lvl8pPr>
            <a:lvl9pPr lvl="8" algn="ctr">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109" name="Google Shape;109;g2bd96343ee2_0_60"/>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ductievideo online leeromgeving Leren Pionieren">
  <p:cSld name="Introductievideo online leeromgeving Leren Pionieren">
    <p:spTree>
      <p:nvGrpSpPr>
        <p:cNvPr id="1" name="Shape 110"/>
        <p:cNvGrpSpPr/>
        <p:nvPr/>
      </p:nvGrpSpPr>
      <p:grpSpPr>
        <a:xfrm>
          <a:off x="0" y="0"/>
          <a:ext cx="0" cy="0"/>
          <a:chOff x="0" y="0"/>
          <a:chExt cx="0" cy="0"/>
        </a:xfrm>
      </p:grpSpPr>
      <p:sp>
        <p:nvSpPr>
          <p:cNvPr id="111" name="Google Shape;111;g2bd96343ee2_0_6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Introductie online leeromgeving Leren Pionieren</a:t>
            </a: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12" name="Google Shape;112;g2bd96343ee2_0_6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13" name="Google Shape;113;g2bd96343ee2_0_67" descr="Pionieren heeft een experimenteel karakter. Al doende leert men. Tegelijk zijn er in de afgelopen jaren ook al veel lessen geleerd rond pionieren.&#10;&#10;Deze lessen zijn bij elkaar gebracht in twaalf kernthema’s. Per thema is meer informatie en  zijn leermiddelen te vinden.&#10;&#10;In deze video wordt uitgelegd hoe deze online leeromgeving is opgebouwd." title="Introductievideo online leeromgeving Leren Pionieren">
            <a:hlinkClick r:id="rId2"/>
          </p:cNvPr>
          <p:cNvPicPr preferRelativeResize="0"/>
          <p:nvPr/>
        </p:nvPicPr>
        <p:blipFill rotWithShape="1">
          <a:blip r:embed="rId3">
            <a:alphaModFix/>
          </a:blip>
          <a:srcRect/>
          <a:stretch/>
        </p:blipFill>
        <p:spPr>
          <a:xfrm>
            <a:off x="408750" y="1503917"/>
            <a:ext cx="5966425" cy="3356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riëntatievideo module 1 - Viervoudig luisteren" preserve="1">
  <p:cSld name="1_Oriëntatievideo module 1 - Viervoudig luisteren">
    <p:spTree>
      <p:nvGrpSpPr>
        <p:cNvPr id="1" name="Shape 114"/>
        <p:cNvGrpSpPr/>
        <p:nvPr/>
      </p:nvGrpSpPr>
      <p:grpSpPr>
        <a:xfrm>
          <a:off x="0" y="0"/>
          <a:ext cx="0" cy="0"/>
          <a:chOff x="0" y="0"/>
          <a:chExt cx="0" cy="0"/>
        </a:xfrm>
      </p:grpSpPr>
      <p:sp>
        <p:nvSpPr>
          <p:cNvPr id="115" name="Google Shape;115;g2bd96343ee2_0_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Oriëntatievideo module 2</a:t>
            </a:r>
            <a:br>
              <a:rPr lang="nl-NL" b="1" dirty="0">
                <a:effectLst/>
                <a:latin typeface="Roboto" panose="02000000000000000000" pitchFamily="2" charset="0"/>
              </a:rPr>
            </a:br>
            <a:r>
              <a:rPr lang="nl-NL" b="1" dirty="0">
                <a:effectLst/>
                <a:latin typeface="Roboto" panose="02000000000000000000" pitchFamily="2" charset="0"/>
              </a:rPr>
              <a:t>Liefhebben en dienen</a:t>
            </a:r>
            <a:br>
              <a:rPr lang="nl-NL" b="0" i="0" dirty="0">
                <a:solidFill>
                  <a:srgbClr val="606060"/>
                </a:solidFill>
                <a:effectLst/>
                <a:latin typeface="Roboto" panose="02000000000000000000" pitchFamily="2" charset="0"/>
              </a:rPr>
            </a:br>
            <a:endParaRPr lang="nl-NL" dirty="0"/>
          </a:p>
        </p:txBody>
      </p:sp>
      <p:sp>
        <p:nvSpPr>
          <p:cNvPr id="116" name="Google Shape;116;g2bd96343ee2_0_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3" name="Google Shape;32;g2c0bebbdf16_3_258">
            <a:extLst>
              <a:ext uri="{FF2B5EF4-FFF2-40B4-BE49-F238E27FC236}">
                <a16:creationId xmlns:a16="http://schemas.microsoft.com/office/drawing/2014/main" id="{AFAA1ABA-99BC-A546-C716-F9FD47631CAB}"/>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pic>
        <p:nvPicPr>
          <p:cNvPr id="2" name="Google Shape;125;g2bd96343ee2_0_99" title="Oriëntatievideo  module 2 - Liefhebben en dienen">
            <a:hlinkClick r:id="rId3"/>
            <a:extLst>
              <a:ext uri="{FF2B5EF4-FFF2-40B4-BE49-F238E27FC236}">
                <a16:creationId xmlns:a16="http://schemas.microsoft.com/office/drawing/2014/main" id="{79145A9B-1683-4EE2-8F9D-442E7A3C20AD}"/>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3309959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diepende video module 2 - Liefhebben en dienen (deel 1)" preserve="1">
  <p:cSld name="Reisgids video module 2 - Liefhebben en dienen (2e video)">
    <p:spTree>
      <p:nvGrpSpPr>
        <p:cNvPr id="1" name="Shape 126"/>
        <p:cNvGrpSpPr/>
        <p:nvPr/>
      </p:nvGrpSpPr>
      <p:grpSpPr>
        <a:xfrm>
          <a:off x="0" y="0"/>
          <a:ext cx="0" cy="0"/>
          <a:chOff x="0" y="0"/>
          <a:chExt cx="0" cy="0"/>
        </a:xfrm>
      </p:grpSpPr>
      <p:sp>
        <p:nvSpPr>
          <p:cNvPr id="127" name="Google Shape;127;g2bd96343ee2_0_109"/>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b="1" dirty="0">
                <a:effectLst/>
                <a:latin typeface="Roboto" panose="02000000000000000000" pitchFamily="2" charset="0"/>
              </a:rPr>
              <a:t>Reisgids video module 2</a:t>
            </a:r>
            <a:br>
              <a:rPr lang="nl-NL" b="1" dirty="0">
                <a:effectLst/>
                <a:latin typeface="Roboto" panose="02000000000000000000" pitchFamily="2" charset="0"/>
              </a:rPr>
            </a:br>
            <a:r>
              <a:rPr lang="nl-NL" b="1" dirty="0">
                <a:effectLst/>
                <a:latin typeface="Roboto" panose="02000000000000000000" pitchFamily="2" charset="0"/>
              </a:rPr>
              <a:t>Liefhebben en dienen (2e video)</a:t>
            </a:r>
            <a:br>
              <a:rPr lang="nl-NL" b="1" dirty="0">
                <a:effectLst/>
                <a:latin typeface="Roboto" panose="02000000000000000000" pitchFamily="2" charset="0"/>
              </a:rPr>
            </a:br>
            <a:br>
              <a:rPr lang="nl-NL" b="0" i="0" dirty="0">
                <a:solidFill>
                  <a:srgbClr val="606060"/>
                </a:solidFill>
                <a:effectLst/>
                <a:latin typeface="Roboto" panose="02000000000000000000" pitchFamily="2" charset="0"/>
              </a:rPr>
            </a:br>
            <a:br>
              <a:rPr lang="nl-NL" b="0" i="0" dirty="0">
                <a:solidFill>
                  <a:srgbClr val="606060"/>
                </a:solidFill>
                <a:effectLst/>
                <a:latin typeface="Roboto" panose="02000000000000000000" pitchFamily="2" charset="0"/>
              </a:rPr>
            </a:br>
            <a:endParaRPr dirty="0"/>
          </a:p>
        </p:txBody>
      </p:sp>
      <p:sp>
        <p:nvSpPr>
          <p:cNvPr id="128" name="Google Shape;128;g2bd96343ee2_0_10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7BF33E37-F1E7-D77A-3096-288DAC509F21}"/>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pic>
        <p:nvPicPr>
          <p:cNvPr id="3" name="Google Shape;133;g2bd96343ee2_0_118" title="Verdiepende video module 2 - Liefhebben en dienen (deel 2)">
            <a:hlinkClick r:id="rId3"/>
            <a:extLst>
              <a:ext uri="{FF2B5EF4-FFF2-40B4-BE49-F238E27FC236}">
                <a16:creationId xmlns:a16="http://schemas.microsoft.com/office/drawing/2014/main" id="{8B5703AE-6E32-9A46-44B6-93679830057F}"/>
              </a:ext>
            </a:extLst>
          </p:cNvPr>
          <p:cNvPicPr preferRelativeResize="0"/>
          <p:nvPr userDrawn="1"/>
        </p:nvPicPr>
        <p:blipFill rotWithShape="1">
          <a:blip r:embed="rId4">
            <a:alphaModFix/>
          </a:blip>
          <a:srcRect/>
          <a:stretch/>
        </p:blipFill>
        <p:spPr>
          <a:xfrm>
            <a:off x="408750" y="1503917"/>
            <a:ext cx="5966400" cy="3356100"/>
          </a:xfrm>
          <a:prstGeom prst="rect">
            <a:avLst/>
          </a:prstGeom>
          <a:noFill/>
          <a:ln>
            <a:noFill/>
          </a:ln>
        </p:spPr>
      </p:pic>
    </p:spTree>
    <p:extLst>
      <p:ext uri="{BB962C8B-B14F-4D97-AF65-F5344CB8AC3E}">
        <p14:creationId xmlns:p14="http://schemas.microsoft.com/office/powerpoint/2010/main" val="108078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riëntatievideo modulVerdiepende video module 3 - Community opbouwen (deel 1)">
  <p:cSld name="Reisgids video module 3 - Community opbouwen (1e video)">
    <p:spTree>
      <p:nvGrpSpPr>
        <p:cNvPr id="1" name="Shape 138"/>
        <p:cNvGrpSpPr/>
        <p:nvPr/>
      </p:nvGrpSpPr>
      <p:grpSpPr>
        <a:xfrm>
          <a:off x="0" y="0"/>
          <a:ext cx="0" cy="0"/>
          <a:chOff x="0" y="0"/>
          <a:chExt cx="0" cy="0"/>
        </a:xfrm>
      </p:grpSpPr>
      <p:sp>
        <p:nvSpPr>
          <p:cNvPr id="139" name="Google Shape;139;g2bd96343ee2_0_136"/>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3</a:t>
            </a:r>
            <a:br>
              <a:rPr lang="nl-NL" dirty="0"/>
            </a:br>
            <a:r>
              <a:rPr lang="nl-NL" dirty="0"/>
              <a:t>Community opbouwen (1e video)</a:t>
            </a:r>
          </a:p>
        </p:txBody>
      </p:sp>
      <p:sp>
        <p:nvSpPr>
          <p:cNvPr id="140" name="Google Shape;140;g2bd96343ee2_0_13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41" name="Google Shape;141;g2bd96343ee2_0_136" title="Verdiepende video module 3 - Community opbouwen (deel 1)">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AB97F7EE-F575-2B51-D298-0E6F3B48B23D}"/>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A2298D"/>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32;g2c0bebbdf16_3_258">
            <a:extLst>
              <a:ext uri="{FF2B5EF4-FFF2-40B4-BE49-F238E27FC236}">
                <a16:creationId xmlns:a16="http://schemas.microsoft.com/office/drawing/2014/main" id="{DAB49F9C-607F-FD38-3E1B-922CC0597965}"/>
              </a:ext>
            </a:extLst>
          </p:cNvPr>
          <p:cNvPicPr preferRelativeResize="0"/>
          <p:nvPr userDrawn="1"/>
        </p:nvPicPr>
        <p:blipFill rotWithShape="1">
          <a:blip r:embed="rId2">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268733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diepende video module 5 - Kerk-zijn vormgeven">
  <p:cSld name="Reisgids video module 5 - Kerk-zijn vormgeven">
    <p:spTree>
      <p:nvGrpSpPr>
        <p:cNvPr id="1" name="Shape 158"/>
        <p:cNvGrpSpPr/>
        <p:nvPr/>
      </p:nvGrpSpPr>
      <p:grpSpPr>
        <a:xfrm>
          <a:off x="0" y="0"/>
          <a:ext cx="0" cy="0"/>
          <a:chOff x="0" y="0"/>
          <a:chExt cx="0" cy="0"/>
        </a:xfrm>
      </p:grpSpPr>
      <p:sp>
        <p:nvSpPr>
          <p:cNvPr id="159" name="Google Shape;159;g2bd96343ee2_0_181"/>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5</a:t>
            </a:r>
            <a:br>
              <a:rPr lang="nl-NL" dirty="0"/>
            </a:br>
            <a:r>
              <a:rPr lang="nl-NL" dirty="0"/>
              <a:t>Kerk-zijn vormgeven</a:t>
            </a:r>
            <a:endParaRPr dirty="0"/>
          </a:p>
        </p:txBody>
      </p:sp>
      <p:sp>
        <p:nvSpPr>
          <p:cNvPr id="160" name="Google Shape;160;g2bd96343ee2_0_18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61" name="Google Shape;161;g2bd96343ee2_0_181" title="Verdiepende video module 5 - Kerk-zijn vormgeven">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E1B772A2-6DBE-75DE-4B4D-E55C1ED03BCF}"/>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cSld name="Reisgids video module 6 - Doorgaan en delen (3e video)">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6</a:t>
            </a:r>
            <a:br>
              <a:rPr lang="nl-NL" dirty="0"/>
            </a:br>
            <a:r>
              <a:rPr lang="nl-NL" dirty="0"/>
              <a:t>Doorgaan en delen (3e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177" name="Google Shape;177;g2bd96343ee2_0_217" title="Verdiepende video module 6 - Doorgaan en delen (deel 3)">
            <a:hlinkClick r:id="rId2"/>
          </p:cNvPr>
          <p:cNvPicPr preferRelativeResize="0"/>
          <p:nvPr/>
        </p:nvPicPr>
        <p:blipFill rotWithShape="1">
          <a:blip r:embed="rId3">
            <a:alphaModFix/>
          </a:blip>
          <a:srcRect/>
          <a:stretch/>
        </p:blipFill>
        <p:spPr>
          <a:xfrm>
            <a:off x="408750" y="1503917"/>
            <a:ext cx="5966400" cy="3356100"/>
          </a:xfrm>
          <a:prstGeom prst="rect">
            <a:avLst/>
          </a:prstGeom>
          <a:noFill/>
          <a:ln>
            <a:noFill/>
          </a:ln>
        </p:spPr>
      </p:pic>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4">
            <a:alphaModFix/>
          </a:blip>
          <a:srcRect/>
          <a:stretch/>
        </p:blipFill>
        <p:spPr>
          <a:xfrm>
            <a:off x="8078870" y="-7434"/>
            <a:ext cx="1080000" cy="1080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Oriëntatie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Oriëntatievideo module 11</a:t>
            </a:r>
            <a:br>
              <a:rPr lang="nl-NL" dirty="0"/>
            </a:br>
            <a:r>
              <a:rPr lang="nl-NL" dirty="0"/>
              <a:t>Sterke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4" name="Onlinemedia 3">
            <a:hlinkClick r:id="" action="ppaction://media"/>
            <a:extLst>
              <a:ext uri="{FF2B5EF4-FFF2-40B4-BE49-F238E27FC236}">
                <a16:creationId xmlns:a16="http://schemas.microsoft.com/office/drawing/2014/main" id="{644C9F6E-D98B-5F92-B6BB-A9C0F7D16B07}"/>
              </a:ext>
            </a:extLst>
          </p:cNvPr>
          <p:cNvPicPr>
            <a:picLocks noRot="1" noChangeAspect="1"/>
          </p:cNvPicPr>
          <p:nvPr userDrawn="1">
            <a:videoFile r:link="rId1"/>
          </p:nvPr>
        </p:nvPicPr>
        <p:blipFill>
          <a:blip r:embed="rId3"/>
          <a:stretch>
            <a:fillRect/>
          </a:stretch>
        </p:blipFill>
        <p:spPr>
          <a:xfrm>
            <a:off x="408750" y="1489001"/>
            <a:ext cx="5966400" cy="3371016"/>
          </a:xfrm>
          <a:prstGeom prst="rect">
            <a:avLst/>
          </a:prstGeom>
        </p:spPr>
      </p:pic>
      <p:pic>
        <p:nvPicPr>
          <p:cNvPr id="6" name="Google Shape;32;g2c0bebbdf16_3_258">
            <a:extLst>
              <a:ext uri="{FF2B5EF4-FFF2-40B4-BE49-F238E27FC236}">
                <a16:creationId xmlns:a16="http://schemas.microsoft.com/office/drawing/2014/main" id="{0FB58341-78F5-86F4-781C-B7826B799232}"/>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11301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Reisgids video module 11 - Sterke samenwerking">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11</a:t>
            </a:r>
            <a:br>
              <a:rPr lang="nl-NL" dirty="0"/>
            </a:br>
            <a:r>
              <a:rPr lang="nl-NL" dirty="0"/>
              <a:t>Sterkte samenwerking</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C7385442-9A4E-B66F-C469-7CF0CF6A4E5F}"/>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39612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A2298D"/>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5" name="Onlinemedia 4">
            <a:hlinkClick r:id="" action="ppaction://media"/>
            <a:extLst>
              <a:ext uri="{FF2B5EF4-FFF2-40B4-BE49-F238E27FC236}">
                <a16:creationId xmlns:a16="http://schemas.microsoft.com/office/drawing/2014/main" id="{0F7C70BC-D5CD-10D4-67FE-8AA96E0A2F6D}"/>
              </a:ext>
            </a:extLst>
          </p:cNvPr>
          <p:cNvPicPr>
            <a:picLocks noRot="1" noChangeAspect="1"/>
          </p:cNvPicPr>
          <p:nvPr userDrawn="1">
            <a:videoFile r:link="rId1"/>
          </p:nvPr>
        </p:nvPicPr>
        <p:blipFill>
          <a:blip r:embed="rId3"/>
          <a:stretch>
            <a:fillRect/>
          </a:stretch>
        </p:blipFill>
        <p:spPr>
          <a:xfrm>
            <a:off x="408750" y="1489000"/>
            <a:ext cx="5966400" cy="3371016"/>
          </a:xfrm>
          <a:prstGeom prst="rect">
            <a:avLst/>
          </a:prstGeom>
        </p:spPr>
      </p:pic>
      <p:pic>
        <p:nvPicPr>
          <p:cNvPr id="6" name="Google Shape;32;g2c0bebbdf16_3_258">
            <a:extLst>
              <a:ext uri="{FF2B5EF4-FFF2-40B4-BE49-F238E27FC236}">
                <a16:creationId xmlns:a16="http://schemas.microsoft.com/office/drawing/2014/main" id="{A7CC0448-5F31-B6CE-4308-BAB6DE8AA9A6}"/>
              </a:ext>
            </a:extLst>
          </p:cNvPr>
          <p:cNvPicPr preferRelativeResize="0"/>
          <p:nvPr userDrawn="1"/>
        </p:nvPicPr>
        <p:blipFill rotWithShape="1">
          <a:blip r:embed="rId4">
            <a:alphaModFix/>
          </a:blip>
          <a:srcRect/>
          <a:stretch/>
        </p:blipFill>
        <p:spPr>
          <a:xfrm>
            <a:off x="8082289" y="-15256"/>
            <a:ext cx="1080001" cy="1080001"/>
          </a:xfrm>
          <a:prstGeom prst="rect">
            <a:avLst/>
          </a:prstGeom>
          <a:noFill/>
          <a:ln>
            <a:noFill/>
          </a:ln>
        </p:spPr>
      </p:pic>
    </p:spTree>
    <p:extLst>
      <p:ext uri="{BB962C8B-B14F-4D97-AF65-F5344CB8AC3E}">
        <p14:creationId xmlns:p14="http://schemas.microsoft.com/office/powerpoint/2010/main" val="380414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(1e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4" name="Onlinemedia 3">
            <a:hlinkClick r:id="" action="ppaction://media"/>
            <a:extLst>
              <a:ext uri="{FF2B5EF4-FFF2-40B4-BE49-F238E27FC236}">
                <a16:creationId xmlns:a16="http://schemas.microsoft.com/office/drawing/2014/main" id="{56F88EF0-FAC7-E933-E78F-0AFCCE0137D3}"/>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60551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diepende video module 6 - Doorgaan en delen (deel 3)" preserve="1">
  <p:cSld name="1_Verdiepende video module 6 - Doorgaan en delen (deel 3)">
    <p:spTree>
      <p:nvGrpSpPr>
        <p:cNvPr id="1" name="Shape 174"/>
        <p:cNvGrpSpPr/>
        <p:nvPr/>
      </p:nvGrpSpPr>
      <p:grpSpPr>
        <a:xfrm>
          <a:off x="0" y="0"/>
          <a:ext cx="0" cy="0"/>
          <a:chOff x="0" y="0"/>
          <a:chExt cx="0" cy="0"/>
        </a:xfrm>
      </p:grpSpPr>
      <p:sp>
        <p:nvSpPr>
          <p:cNvPr id="175" name="Google Shape;175;g2bd96343ee2_0_217"/>
          <p:cNvSpPr txBox="1">
            <a:spLocks noGrp="1"/>
          </p:cNvSpPr>
          <p:nvPr>
            <p:ph type="title" hasCustomPrompt="1"/>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6F318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nl-NL" dirty="0"/>
              <a:t>Reisgids video module 12</a:t>
            </a:r>
            <a:br>
              <a:rPr lang="nl-NL" dirty="0"/>
            </a:br>
            <a:r>
              <a:rPr lang="nl-NL" dirty="0"/>
              <a:t>Financiële duurzaamheid (2e video)</a:t>
            </a:r>
            <a:endParaRPr dirty="0"/>
          </a:p>
        </p:txBody>
      </p:sp>
      <p:sp>
        <p:nvSpPr>
          <p:cNvPr id="176" name="Google Shape;176;g2bd96343ee2_0_21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2" name="Google Shape;26;g2c0bebbdf16_3_244">
            <a:extLst>
              <a:ext uri="{FF2B5EF4-FFF2-40B4-BE49-F238E27FC236}">
                <a16:creationId xmlns:a16="http://schemas.microsoft.com/office/drawing/2014/main" id="{C7EAD6AF-929D-7B89-6C6D-53D10CE7537E}"/>
              </a:ext>
            </a:extLst>
          </p:cNvPr>
          <p:cNvPicPr preferRelativeResize="0"/>
          <p:nvPr userDrawn="1"/>
        </p:nvPicPr>
        <p:blipFill rotWithShape="1">
          <a:blip r:embed="rId3">
            <a:alphaModFix/>
          </a:blip>
          <a:srcRect/>
          <a:stretch/>
        </p:blipFill>
        <p:spPr>
          <a:xfrm>
            <a:off x="8078870" y="-7434"/>
            <a:ext cx="1080000" cy="1080000"/>
          </a:xfrm>
          <a:prstGeom prst="rect">
            <a:avLst/>
          </a:prstGeom>
          <a:noFill/>
          <a:ln>
            <a:noFill/>
          </a:ln>
        </p:spPr>
      </p:pic>
      <p:pic>
        <p:nvPicPr>
          <p:cNvPr id="3" name="Onlinemedia 2">
            <a:hlinkClick r:id="" action="ppaction://media"/>
            <a:extLst>
              <a:ext uri="{FF2B5EF4-FFF2-40B4-BE49-F238E27FC236}">
                <a16:creationId xmlns:a16="http://schemas.microsoft.com/office/drawing/2014/main" id="{30298D0F-CFA7-4361-1F97-555831285988}"/>
              </a:ext>
            </a:extLst>
          </p:cNvPr>
          <p:cNvPicPr>
            <a:picLocks noRot="1" noChangeAspect="1"/>
          </p:cNvPicPr>
          <p:nvPr userDrawn="1">
            <a:videoFile r:link="rId1"/>
          </p:nvPr>
        </p:nvPicPr>
        <p:blipFill>
          <a:blip r:embed="rId4"/>
          <a:stretch>
            <a:fillRect/>
          </a:stretch>
        </p:blipFill>
        <p:spPr>
          <a:xfrm>
            <a:off x="408750" y="1489001"/>
            <a:ext cx="5966400" cy="3371016"/>
          </a:xfrm>
          <a:prstGeom prst="rect">
            <a:avLst/>
          </a:prstGeom>
        </p:spPr>
      </p:pic>
    </p:spTree>
    <p:extLst>
      <p:ext uri="{BB962C8B-B14F-4D97-AF65-F5344CB8AC3E}">
        <p14:creationId xmlns:p14="http://schemas.microsoft.com/office/powerpoint/2010/main" val="23250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6F318F"/>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2" name="Google Shape;26;g2c0bebbdf16_3_244">
            <a:extLst>
              <a:ext uri="{FF2B5EF4-FFF2-40B4-BE49-F238E27FC236}">
                <a16:creationId xmlns:a16="http://schemas.microsoft.com/office/drawing/2014/main" id="{352AC3D9-3B35-2014-097E-0013E362E704}"/>
              </a:ext>
            </a:extLst>
          </p:cNvPr>
          <p:cNvPicPr preferRelativeResize="0"/>
          <p:nvPr userDrawn="1"/>
        </p:nvPicPr>
        <p:blipFill rotWithShape="1">
          <a:blip r:embed="rId2">
            <a:alphaModFix/>
          </a:blip>
          <a:srcRect/>
          <a:stretch/>
        </p:blipFill>
        <p:spPr>
          <a:xfrm>
            <a:off x="8078870" y="-7434"/>
            <a:ext cx="1080000" cy="1080000"/>
          </a:xfrm>
          <a:prstGeom prst="rect">
            <a:avLst/>
          </a:prstGeom>
          <a:noFill/>
          <a:ln>
            <a:noFill/>
          </a:ln>
        </p:spPr>
      </p:pic>
    </p:spTree>
    <p:extLst>
      <p:ext uri="{BB962C8B-B14F-4D97-AF65-F5344CB8AC3E}">
        <p14:creationId xmlns:p14="http://schemas.microsoft.com/office/powerpoint/2010/main" val="23551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
        <p:nvSpPr>
          <p:cNvPr id="12" name="Google Shape;12;p3"/>
          <p:cNvSpPr txBox="1"/>
          <p:nvPr/>
        </p:nvSpPr>
        <p:spPr>
          <a:xfrm>
            <a:off x="610825" y="1350675"/>
            <a:ext cx="768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solidFill>
                <a:srgbClr val="E88D24"/>
              </a:solidFill>
              <a:latin typeface="Calibri"/>
              <a:ea typeface="Calibri"/>
              <a:cs typeface="Calibri"/>
              <a:sym typeface="Calibri"/>
            </a:endParaRPr>
          </a:p>
        </p:txBody>
      </p:sp>
      <p:sp>
        <p:nvSpPr>
          <p:cNvPr id="13" name="Google Shape;13;p3"/>
          <p:cNvSpPr txBox="1">
            <a:spLocks noGrp="1"/>
          </p:cNvSpPr>
          <p:nvPr>
            <p:ph type="title"/>
          </p:nvPr>
        </p:nvSpPr>
        <p:spPr>
          <a:xfrm>
            <a:off x="311700" y="205825"/>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72685B"/>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14" name="Google Shape;14;p3"/>
          <p:cNvSpPr txBox="1">
            <a:spLocks noGrp="1"/>
          </p:cNvSpPr>
          <p:nvPr>
            <p:ph type="body" idx="1"/>
          </p:nvPr>
        </p:nvSpPr>
        <p:spPr>
          <a:xfrm>
            <a:off x="311700" y="979797"/>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pic>
        <p:nvPicPr>
          <p:cNvPr id="3" name="Google Shape;40;g2c0bebbdf16_3_274">
            <a:extLst>
              <a:ext uri="{FF2B5EF4-FFF2-40B4-BE49-F238E27FC236}">
                <a16:creationId xmlns:a16="http://schemas.microsoft.com/office/drawing/2014/main" id="{4CBC72B0-81D8-B2A1-C9AD-0609FAFCA8CE}"/>
              </a:ext>
            </a:extLst>
          </p:cNvPr>
          <p:cNvPicPr preferRelativeResize="0"/>
          <p:nvPr userDrawn="1"/>
        </p:nvPicPr>
        <p:blipFill rotWithShape="1">
          <a:blip r:embed="rId2">
            <a:alphaModFix/>
          </a:blip>
          <a:srcRect/>
          <a:stretch/>
        </p:blipFill>
        <p:spPr>
          <a:xfrm>
            <a:off x="8077961" y="-7428"/>
            <a:ext cx="1080000" cy="1080000"/>
          </a:xfrm>
          <a:prstGeom prst="rect">
            <a:avLst/>
          </a:prstGeom>
          <a:noFill/>
          <a:ln>
            <a:noFill/>
          </a:ln>
        </p:spPr>
      </p:pic>
    </p:spTree>
    <p:extLst>
      <p:ext uri="{BB962C8B-B14F-4D97-AF65-F5344CB8AC3E}">
        <p14:creationId xmlns:p14="http://schemas.microsoft.com/office/powerpoint/2010/main" val="65715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cSld name="TITLE_2">
    <p:bg>
      <p:bgPr>
        <a:noFill/>
        <a:effectLst/>
      </p:bgPr>
    </p:bg>
    <p:spTree>
      <p:nvGrpSpPr>
        <p:cNvPr id="1" name="Shape 41"/>
        <p:cNvGrpSpPr/>
        <p:nvPr/>
      </p:nvGrpSpPr>
      <p:grpSpPr>
        <a:xfrm>
          <a:off x="0" y="0"/>
          <a:ext cx="0" cy="0"/>
          <a:chOff x="0" y="0"/>
          <a:chExt cx="0" cy="0"/>
        </a:xfrm>
      </p:grpSpPr>
      <p:sp>
        <p:nvSpPr>
          <p:cNvPr id="42" name="Google Shape;42;g2c06013e0e0_2_122"/>
          <p:cNvSpPr txBox="1">
            <a:spLocks noGrp="1"/>
          </p:cNvSpPr>
          <p:nvPr>
            <p:ph type="ctrTitle"/>
          </p:nvPr>
        </p:nvSpPr>
        <p:spPr>
          <a:xfrm>
            <a:off x="311700" y="1863906"/>
            <a:ext cx="8520600" cy="89093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400"/>
              <a:buNone/>
              <a:defRPr sz="4400" b="1"/>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dirty="0"/>
          </a:p>
        </p:txBody>
      </p:sp>
      <p:sp>
        <p:nvSpPr>
          <p:cNvPr id="43" name="Google Shape;43;g2c06013e0e0_2_1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88D24"/>
              </a:buClr>
              <a:buSzPts val="2200"/>
              <a:buNone/>
              <a:defRPr sz="2200" b="1">
                <a:solidFill>
                  <a:srgbClr val="E88D2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4" name="Google Shape;44;g2c06013e0e0_2_12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7"/>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08750" y="206375"/>
            <a:ext cx="7744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6"/>
          <p:cNvSpPr txBox="1">
            <a:spLocks noGrp="1"/>
          </p:cNvSpPr>
          <p:nvPr>
            <p:ph type="body" idx="1"/>
          </p:nvPr>
        </p:nvSpPr>
        <p:spPr>
          <a:xfrm>
            <a:off x="408750"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8" name="Google Shape;58;p6"/>
          <p:cNvSpPr txBox="1">
            <a:spLocks noGrp="1"/>
          </p:cNvSpPr>
          <p:nvPr>
            <p:ph type="body" idx="2"/>
          </p:nvPr>
        </p:nvSpPr>
        <p:spPr>
          <a:xfrm>
            <a:off x="4832401" y="1049403"/>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dirty="0"/>
          </a:p>
        </p:txBody>
      </p:sp>
      <p:sp>
        <p:nvSpPr>
          <p:cNvPr id="59" name="Google Shape;59;p6"/>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4" name="Google Shape;74;p1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90251"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b="1"/>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5" name="Google Shape;65;p9"/>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219462"/>
            <a:ext cx="7744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03631"/>
              </a:buClr>
              <a:buSzPts val="2500"/>
              <a:buFont typeface="Calibri"/>
              <a:buNone/>
              <a:defRPr sz="2500" b="1" i="0" u="none" strike="noStrike" cap="none">
                <a:solidFill>
                  <a:srgbClr val="D03631"/>
                </a:solidFill>
                <a:latin typeface="Calibri"/>
                <a:ea typeface="Calibri"/>
                <a:cs typeface="Calibri"/>
                <a:sym typeface="Calibri"/>
              </a:defRPr>
            </a:lvl1pPr>
            <a:lvl2pPr marR="0" lvl="1"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9pPr>
          </a:lstStyle>
          <a:p>
            <a:endParaRPr dirty="0"/>
          </a:p>
        </p:txBody>
      </p:sp>
      <p:sp>
        <p:nvSpPr>
          <p:cNvPr id="7" name="Google Shape;7;p2"/>
          <p:cNvSpPr txBox="1">
            <a:spLocks noGrp="1"/>
          </p:cNvSpPr>
          <p:nvPr>
            <p:ph type="body" idx="1"/>
          </p:nvPr>
        </p:nvSpPr>
        <p:spPr>
          <a:xfrm>
            <a:off x="304800" y="971615"/>
            <a:ext cx="85206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rgbClr val="E88D24"/>
              </a:buClr>
              <a:buSzPts val="1400"/>
              <a:buFont typeface="Calibri"/>
              <a:buChar char="●"/>
              <a:defRPr sz="1400" b="1" i="0" u="none" strike="noStrike" cap="none">
                <a:solidFill>
                  <a:srgbClr val="E88D24"/>
                </a:solidFill>
                <a:latin typeface="Calibri"/>
                <a:ea typeface="Calibri"/>
                <a:cs typeface="Calibri"/>
                <a:sym typeface="Calibri"/>
              </a:defRPr>
            </a:lvl1pPr>
            <a:lvl2pPr marL="914400" marR="0" lvl="1" indent="-317500" algn="l" rtl="0">
              <a:lnSpc>
                <a:spcPct val="115000"/>
              </a:lnSpc>
              <a:spcBef>
                <a:spcPts val="1600"/>
              </a:spcBef>
              <a:spcAft>
                <a:spcPts val="0"/>
              </a:spcAft>
              <a:buClr>
                <a:srgbClr val="000000"/>
              </a:buClr>
              <a:buSzPts val="1400"/>
              <a:buFont typeface="Calibri"/>
              <a:buChar char="○"/>
              <a:defRPr sz="1400" b="1" i="0" u="none" strike="noStrike" cap="none">
                <a:solidFill>
                  <a:srgbClr val="000000"/>
                </a:solidFill>
                <a:latin typeface="Calibri"/>
                <a:ea typeface="Calibri"/>
                <a:cs typeface="Calibri"/>
                <a:sym typeface="Calibri"/>
              </a:defRPr>
            </a:lvl2pPr>
            <a:lvl3pPr marL="1371600" marR="0" lvl="2"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160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1600"/>
              </a:spcBef>
              <a:spcAft>
                <a:spcPts val="160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dirty="0"/>
          </a:p>
        </p:txBody>
      </p:sp>
      <p:sp>
        <p:nvSpPr>
          <p:cNvPr id="8" name="Google Shape;8;p2"/>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dirty="0"/>
          </a:p>
        </p:txBody>
      </p:sp>
      <p:pic>
        <p:nvPicPr>
          <p:cNvPr id="9" name="Google Shape;9;p2" descr="Afbeelding met transport, verven, kunst&#10;&#10;Automatisch gegenereerde beschrijving"/>
          <p:cNvPicPr preferRelativeResize="0"/>
          <p:nvPr/>
        </p:nvPicPr>
        <p:blipFill rotWithShape="1">
          <a:blip r:embed="rId28">
            <a:alphaModFix/>
          </a:blip>
          <a:srcRect/>
          <a:stretch/>
        </p:blipFill>
        <p:spPr>
          <a:xfrm>
            <a:off x="8153486" y="2"/>
            <a:ext cx="1007999" cy="9716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1" r:id="rId2"/>
    <p:sldLayoutId id="2147483692" r:id="rId3"/>
    <p:sldLayoutId id="2147483693" r:id="rId4"/>
    <p:sldLayoutId id="2147483654" r:id="rId5"/>
    <p:sldLayoutId id="2147483659" r:id="rId6"/>
    <p:sldLayoutId id="2147483658" r:id="rId7"/>
    <p:sldLayoutId id="2147483662" r:id="rId8"/>
    <p:sldLayoutId id="2147483660" r:id="rId9"/>
    <p:sldLayoutId id="2147483657" r:id="rId10"/>
    <p:sldLayoutId id="2147483694" r:id="rId11"/>
    <p:sldLayoutId id="2147483666" r:id="rId12"/>
    <p:sldLayoutId id="2147483667" r:id="rId13"/>
    <p:sldLayoutId id="2147483669" r:id="rId14"/>
    <p:sldLayoutId id="2147483671" r:id="rId15"/>
    <p:sldLayoutId id="2147483672" r:id="rId16"/>
    <p:sldLayoutId id="2147483695" r:id="rId17"/>
    <p:sldLayoutId id="2147483696" r:id="rId18"/>
    <p:sldLayoutId id="2147483679" r:id="rId19"/>
    <p:sldLayoutId id="2147483684" r:id="rId20"/>
    <p:sldLayoutId id="2147483688" r:id="rId21"/>
    <p:sldLayoutId id="2147483699" r:id="rId22"/>
    <p:sldLayoutId id="2147483697" r:id="rId23"/>
    <p:sldLayoutId id="2147483702" r:id="rId24"/>
    <p:sldLayoutId id="2147483700" r:id="rId25"/>
    <p:sldLayoutId id="2147483701"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https://www.youtube.com/embed/VXfuvQ2tjFw?feature=oembed" TargetMode="External"/><Relationship Id="rId1" Type="http://schemas.openxmlformats.org/officeDocument/2006/relationships/video" Target="https://www.youtube.com/embed/hibwajdCBKc?feature=oembed" TargetMode="External"/><Relationship Id="rId6" Type="http://schemas.openxmlformats.org/officeDocument/2006/relationships/hyperlink" Target="https://youtu.be/VXfuvQ2tjFw?si=fF3UVYsA5g4TlpAk"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209565B-EFBA-736F-54F7-98EED1729F93}"/>
              </a:ext>
            </a:extLst>
          </p:cNvPr>
          <p:cNvSpPr>
            <a:spLocks noGrp="1"/>
          </p:cNvSpPr>
          <p:nvPr>
            <p:ph type="ctrTitle"/>
          </p:nvPr>
        </p:nvSpPr>
        <p:spPr>
          <a:xfrm>
            <a:off x="151274" y="439025"/>
            <a:ext cx="3929019" cy="3287400"/>
          </a:xfrm>
        </p:spPr>
        <p:txBody>
          <a:bodyPr anchor="t"/>
          <a:lstStyle/>
          <a:p>
            <a:pPr algn="l"/>
            <a:r>
              <a:rPr lang="nl-NL" dirty="0"/>
              <a:t>Doorgaan  en delen</a:t>
            </a:r>
          </a:p>
        </p:txBody>
      </p:sp>
      <p:sp>
        <p:nvSpPr>
          <p:cNvPr id="5" name="Ondertitel 2">
            <a:extLst>
              <a:ext uri="{FF2B5EF4-FFF2-40B4-BE49-F238E27FC236}">
                <a16:creationId xmlns:a16="http://schemas.microsoft.com/office/drawing/2014/main" id="{6E9C9AE6-7A27-DDC9-6CC8-E61F63AF5875}"/>
              </a:ext>
            </a:extLst>
          </p:cNvPr>
          <p:cNvSpPr txBox="1">
            <a:spLocks/>
          </p:cNvSpPr>
          <p:nvPr/>
        </p:nvSpPr>
        <p:spPr>
          <a:xfrm>
            <a:off x="90890" y="2642870"/>
            <a:ext cx="3439710"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1pPr>
            <a:lvl2pPr marL="914400" marR="0" lvl="1" indent="-317500" algn="ctr" rtl="0">
              <a:lnSpc>
                <a:spcPct val="100000"/>
              </a:lnSpc>
              <a:spcBef>
                <a:spcPts val="0"/>
              </a:spcBef>
              <a:spcAft>
                <a:spcPts val="0"/>
              </a:spcAft>
              <a:buClr>
                <a:schemeClr val="dk1"/>
              </a:buClr>
              <a:buSzPts val="2200"/>
              <a:buFont typeface="Calibri"/>
              <a:buNone/>
              <a:defRPr sz="2200" b="1" i="0" u="none" strike="noStrike" cap="none">
                <a:solidFill>
                  <a:schemeClr val="dk1"/>
                </a:solidFill>
                <a:latin typeface="Calibri"/>
                <a:ea typeface="Calibri"/>
                <a:cs typeface="Calibri"/>
                <a:sym typeface="Calibri"/>
              </a:defRPr>
            </a:lvl2pPr>
            <a:lvl3pPr marL="1371600" marR="0" lvl="2"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3pPr>
            <a:lvl4pPr marL="1828800" marR="0" lvl="3"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4pPr>
            <a:lvl5pPr marL="2286000" marR="0" lvl="4"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5pPr>
            <a:lvl6pPr marL="2743200" marR="0" lvl="5"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6pPr>
            <a:lvl7pPr marL="3200400" marR="0" lvl="6"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7pPr>
            <a:lvl8pPr marL="3657600" marR="0" lvl="7"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8pPr>
            <a:lvl9pPr marL="4114800" marR="0" lvl="8" indent="-31750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9pPr>
          </a:lstStyle>
          <a:p>
            <a:pPr algn="l"/>
            <a:r>
              <a:rPr lang="nl-NL" sz="1800" dirty="0">
                <a:solidFill>
                  <a:srgbClr val="000000"/>
                </a:solidFill>
                <a:latin typeface="Arial" panose="020B0604020202020204" pitchFamily="34" charset="0"/>
              </a:rPr>
              <a:t>Welkom bij het</a:t>
            </a:r>
          </a:p>
          <a:p>
            <a:pPr algn="l"/>
            <a:r>
              <a:rPr lang="nl-NL" sz="1800" dirty="0">
                <a:solidFill>
                  <a:srgbClr val="000000"/>
                </a:solidFill>
                <a:latin typeface="Arial" panose="020B0604020202020204" pitchFamily="34" charset="0"/>
              </a:rPr>
              <a:t>verdiepingsprogramma</a:t>
            </a:r>
          </a:p>
          <a:p>
            <a:pPr algn="l"/>
            <a:r>
              <a:rPr lang="nl-NL" sz="1800" dirty="0">
                <a:solidFill>
                  <a:srgbClr val="000000"/>
                </a:solidFill>
                <a:latin typeface="Arial"/>
              </a:rPr>
              <a:t>‘het vuur verspreiden’</a:t>
            </a:r>
            <a:endParaRPr lang="nl-NL" dirty="0">
              <a:latin typeface="Arial"/>
            </a:endParaRPr>
          </a:p>
          <a:p>
            <a:pPr algn="l"/>
            <a:br>
              <a:rPr lang="nl-NL" dirty="0"/>
            </a:br>
            <a:endParaRPr lang="nl-NL" dirty="0"/>
          </a:p>
        </p:txBody>
      </p:sp>
    </p:spTree>
    <p:extLst>
      <p:ext uri="{BB962C8B-B14F-4D97-AF65-F5344CB8AC3E}">
        <p14:creationId xmlns:p14="http://schemas.microsoft.com/office/powerpoint/2010/main" val="2711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´Delend´ op pad met een brandende fakkel</a:t>
            </a:r>
          </a:p>
          <a:p>
            <a:br>
              <a:rPr lang="en-US" dirty="0"/>
            </a:br>
            <a:endParaRPr lang="en-US" dirty="0"/>
          </a:p>
        </p:txBody>
      </p:sp>
      <p:sp>
        <p:nvSpPr>
          <p:cNvPr id="9" name="Tijdelijke aanduiding voor tekst 2">
            <a:extLst>
              <a:ext uri="{FF2B5EF4-FFF2-40B4-BE49-F238E27FC236}">
                <a16:creationId xmlns:a16="http://schemas.microsoft.com/office/drawing/2014/main" id="{56FFFAD7-F21D-86C1-82E7-149769C26C84}"/>
              </a:ext>
            </a:extLst>
          </p:cNvPr>
          <p:cNvSpPr>
            <a:spLocks noGrp="1"/>
          </p:cNvSpPr>
          <p:nvPr>
            <p:ph type="body" idx="1"/>
          </p:nvPr>
        </p:nvSpPr>
        <p:spPr>
          <a:xfrm>
            <a:off x="311700" y="979797"/>
            <a:ext cx="8520600" cy="3416400"/>
          </a:xfrm>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a:lnSpc>
                <a:spcPct val="114999"/>
              </a:lnSpc>
              <a:buNone/>
            </a:pPr>
            <a:r>
              <a:rPr lang="nl-NL" b="0" dirty="0">
                <a:solidFill>
                  <a:schemeClr val="accent1"/>
                </a:solidFill>
              </a:rPr>
              <a:t>4. </a:t>
            </a:r>
            <a:r>
              <a:rPr lang="nl-NL" b="0" i="1" dirty="0">
                <a:solidFill>
                  <a:schemeClr val="accent1"/>
                </a:solidFill>
              </a:rPr>
              <a:t> </a:t>
            </a:r>
            <a:r>
              <a:rPr lang="nl-NL" b="0" i="1" dirty="0">
                <a:solidFill>
                  <a:srgbClr val="000000"/>
                </a:solidFill>
              </a:rPr>
              <a:t>Wie kunnen we hiervoor ´uitzenden´ en wat doen we dan met hun plek in ons team?</a:t>
            </a:r>
            <a:endParaRPr lang="nl-NL" dirty="0"/>
          </a:p>
          <a:p>
            <a:pPr>
              <a:lnSpc>
                <a:spcPct val="114999"/>
              </a:lnSpc>
              <a:buAutoNum type="arabicPeriod"/>
            </a:pPr>
            <a:endParaRPr lang="nl-NL" b="0" i="1" dirty="0">
              <a:solidFill>
                <a:srgbClr val="000000"/>
              </a:solidFill>
            </a:endParaRPr>
          </a:p>
          <a:p>
            <a:pPr marL="139700" indent="0">
              <a:lnSpc>
                <a:spcPct val="114999"/>
              </a:lnSpc>
              <a:buNone/>
            </a:pPr>
            <a:r>
              <a:rPr lang="nl-NL" b="0" dirty="0">
                <a:solidFill>
                  <a:schemeClr val="accent1"/>
                </a:solidFill>
              </a:rPr>
              <a:t>5. </a:t>
            </a:r>
            <a:r>
              <a:rPr lang="nl-NL" b="0" i="1" dirty="0">
                <a:solidFill>
                  <a:srgbClr val="000000"/>
                </a:solidFill>
              </a:rPr>
              <a:t> Stap 1 bij het aansteken of zelfs maar het overwegen van een nieuw vuurtje is ´viervoudig luisteren´. Zien wij   dat ook zo en hoe kan dat bij ons meer vorm krijgen?</a:t>
            </a:r>
            <a:endParaRPr lang="nl-NL"/>
          </a:p>
          <a:p>
            <a:pPr>
              <a:lnSpc>
                <a:spcPct val="114999"/>
              </a:lnSpc>
              <a:buAutoNum type="arabicPeriod"/>
            </a:pPr>
            <a:endParaRPr lang="nl-NL" b="0" i="1" dirty="0">
              <a:solidFill>
                <a:srgbClr val="000000"/>
              </a:solidFill>
            </a:endParaRPr>
          </a:p>
          <a:p>
            <a:pPr>
              <a:lnSpc>
                <a:spcPct val="114999"/>
              </a:lnSpc>
              <a:spcBef>
                <a:spcPts val="0"/>
              </a:spcBef>
              <a:spcAft>
                <a:spcPts val="0"/>
              </a:spcAf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791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91C42-A823-6A94-3874-4509A34D9F11}"/>
              </a:ext>
            </a:extLst>
          </p:cNvPr>
          <p:cNvSpPr>
            <a:spLocks noGrp="1"/>
          </p:cNvSpPr>
          <p:nvPr>
            <p:ph type="title"/>
          </p:nvPr>
        </p:nvSpPr>
        <p:spPr/>
        <p:txBody>
          <a:bodyPr/>
          <a:lstStyle/>
          <a:p>
            <a:r>
              <a:rPr lang="nl-NL" dirty="0"/>
              <a:t>Route</a:t>
            </a:r>
            <a:br>
              <a:rPr lang="nl-NL" dirty="0"/>
            </a:br>
            <a:endParaRPr lang="nl-NL" dirty="0"/>
          </a:p>
        </p:txBody>
      </p:sp>
      <p:pic>
        <p:nvPicPr>
          <p:cNvPr id="5" name="Afbeelding 4">
            <a:extLst>
              <a:ext uri="{FF2B5EF4-FFF2-40B4-BE49-F238E27FC236}">
                <a16:creationId xmlns:a16="http://schemas.microsoft.com/office/drawing/2014/main" id="{9111BA7A-ABC6-50CE-DA29-454F8664BF59}"/>
              </a:ext>
            </a:extLst>
          </p:cNvPr>
          <p:cNvPicPr>
            <a:picLocks noChangeAspect="1"/>
          </p:cNvPicPr>
          <p:nvPr/>
        </p:nvPicPr>
        <p:blipFill>
          <a:blip r:embed="rId2"/>
          <a:stretch>
            <a:fillRect/>
          </a:stretch>
        </p:blipFill>
        <p:spPr>
          <a:xfrm>
            <a:off x="1376411" y="627170"/>
            <a:ext cx="6391177" cy="4516330"/>
          </a:xfrm>
          <a:prstGeom prst="rect">
            <a:avLst/>
          </a:prstGeom>
        </p:spPr>
      </p:pic>
    </p:spTree>
    <p:extLst>
      <p:ext uri="{BB962C8B-B14F-4D97-AF65-F5344CB8AC3E}">
        <p14:creationId xmlns:p14="http://schemas.microsoft.com/office/powerpoint/2010/main" val="377733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1:</a:t>
            </a:r>
            <a:br>
              <a:rPr lang="nl-NL" dirty="0"/>
            </a:br>
            <a:r>
              <a:rPr lang="nl-NL" dirty="0"/>
              <a:t>Ervaringen delen met verhalen ‘delen’ </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fontAlgn="base">
              <a:buFont typeface="+mj-lt"/>
              <a:buAutoNum type="arabicPeriod"/>
            </a:pPr>
            <a:r>
              <a:rPr lang="nl-NL" b="0" dirty="0">
                <a:solidFill>
                  <a:srgbClr val="000000"/>
                </a:solidFill>
              </a:rPr>
              <a:t>Als we eerder het basisprogramma deden: hoe zijn we daarna gaan ´delen´?</a:t>
            </a:r>
          </a:p>
          <a:p>
            <a:pPr>
              <a:lnSpc>
                <a:spcPct val="114999"/>
              </a:lnSpc>
              <a:buAutoNum type="arabicPeriod"/>
            </a:pPr>
            <a:endParaRPr lang="nl-NL" b="0" dirty="0">
              <a:solidFill>
                <a:srgbClr val="000000"/>
              </a:solidFill>
            </a:endParaRPr>
          </a:p>
          <a:p>
            <a:pPr>
              <a:lnSpc>
                <a:spcPct val="114999"/>
              </a:lnSpc>
              <a:buAutoNum type="arabicPeriod"/>
            </a:pPr>
            <a:r>
              <a:rPr lang="nl-NL" b="0" dirty="0">
                <a:solidFill>
                  <a:srgbClr val="000000"/>
                </a:solidFill>
              </a:rPr>
              <a:t>Herinneren we ons contacten met andere proefplekken? Hierbij kunnen we denken aan ontmoetingen tijdens een netwerkdag, een leerkring of aan een bezoek. Zo ja, vertel eens.</a:t>
            </a:r>
            <a:endParaRPr lang="nl-NL" dirty="0"/>
          </a:p>
          <a:p>
            <a:pPr>
              <a:lnSpc>
                <a:spcPct val="114999"/>
              </a:lnSpc>
              <a:buAutoNum type="arabicPeriod"/>
            </a:pPr>
            <a:endParaRPr lang="nl-NL" b="0" dirty="0">
              <a:solidFill>
                <a:srgbClr val="000000"/>
              </a:solidFill>
            </a:endParaRPr>
          </a:p>
          <a:p>
            <a:pPr>
              <a:lnSpc>
                <a:spcPct val="114999"/>
              </a:lnSpc>
              <a:buAutoNum type="arabicPeriod"/>
            </a:pPr>
            <a:r>
              <a:rPr lang="nl-NL" b="0" dirty="0">
                <a:solidFill>
                  <a:srgbClr val="000000"/>
                </a:solidFill>
              </a:rPr>
              <a:t>Ontmoetingen met andere proefplekken en het delen van elkaars verhalen kan een manier zijn om ‘elkaars vuur aan te wakkeren’. Hoe hebben we dat ‘elkaar wederzijds aanwakkeren’ ervaren? Wat deed dat met hen en hoe was het voor onszelf?</a:t>
            </a:r>
            <a:endParaRPr lang="nl-NL" dirty="0"/>
          </a:p>
          <a:p>
            <a:pPr>
              <a:lnSpc>
                <a:spcPct val="114999"/>
              </a:lnSpc>
              <a:spcBef>
                <a:spcPts val="0"/>
              </a:spcBef>
              <a:spcAft>
                <a:spcPts val="0"/>
              </a:spcAft>
              <a:buAutoNum type="arabicPeriod"/>
            </a:pPr>
            <a:endParaRPr lang="nl-NL" b="0" i="1" dirty="0">
              <a:solidFill>
                <a:srgbClr val="000000"/>
              </a:solidFill>
            </a:endParaRPr>
          </a:p>
        </p:txBody>
      </p:sp>
    </p:spTree>
    <p:extLst>
      <p:ext uri="{BB962C8B-B14F-4D97-AF65-F5344CB8AC3E}">
        <p14:creationId xmlns:p14="http://schemas.microsoft.com/office/powerpoint/2010/main" val="200779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5CF09-520F-23A7-C8EC-252721B669E2}"/>
              </a:ext>
            </a:extLst>
          </p:cNvPr>
          <p:cNvSpPr>
            <a:spLocks noGrp="1"/>
          </p:cNvSpPr>
          <p:nvPr>
            <p:ph type="title"/>
          </p:nvPr>
        </p:nvSpPr>
        <p:spPr/>
        <p:txBody>
          <a:bodyPr/>
          <a:lstStyle/>
          <a:p>
            <a:r>
              <a:rPr lang="nl-NL" dirty="0"/>
              <a:t>Oriëntatie 2:</a:t>
            </a:r>
            <a:br>
              <a:rPr lang="nl-NL" dirty="0"/>
            </a:br>
            <a:r>
              <a:rPr lang="nl-NL" dirty="0"/>
              <a:t>Het vuur verspreiden met een nieuw kampvuur</a:t>
            </a:r>
          </a:p>
        </p:txBody>
      </p:sp>
      <p:sp>
        <p:nvSpPr>
          <p:cNvPr id="3" name="Tijdelijke aanduiding voor tekst 2">
            <a:extLst>
              <a:ext uri="{FF2B5EF4-FFF2-40B4-BE49-F238E27FC236}">
                <a16:creationId xmlns:a16="http://schemas.microsoft.com/office/drawing/2014/main" id="{53BEF834-A08F-636B-5433-759FE4231834}"/>
              </a:ext>
            </a:extLst>
          </p:cNvPr>
          <p:cNvSpPr>
            <a:spLocks noGrp="1"/>
          </p:cNvSpPr>
          <p:nvPr>
            <p:ph type="body" idx="1"/>
          </p:nvPr>
        </p:nvSpPr>
        <p:spPr/>
        <p:txBody>
          <a:bodyPr/>
          <a:lstStyle/>
          <a:p>
            <a:pPr rtl="0" fontAlgn="base">
              <a:spcBef>
                <a:spcPts val="0"/>
              </a:spcBef>
              <a:spcAft>
                <a:spcPts val="0"/>
              </a:spcAft>
              <a:buFont typeface="Wingdings"/>
              <a:buChar char="Ø"/>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a:lnSpc>
                <a:spcPct val="114999"/>
              </a:lnSpc>
              <a:buNone/>
            </a:pPr>
            <a:r>
              <a:rPr lang="nl-NL" b="0" dirty="0">
                <a:solidFill>
                  <a:srgbClr val="000000"/>
                </a:solidFill>
              </a:rPr>
              <a:t>Iets nieuws beginnen door:</a:t>
            </a:r>
            <a:br>
              <a:rPr lang="nl-NL" b="0" dirty="0">
                <a:solidFill>
                  <a:srgbClr val="000000"/>
                </a:solidFill>
              </a:rPr>
            </a:br>
            <a:endParaRPr lang="nl-NL"/>
          </a:p>
          <a:p>
            <a:pPr>
              <a:lnSpc>
                <a:spcPct val="114999"/>
              </a:lnSpc>
              <a:buFont typeface="Wingdings"/>
              <a:buChar char="Ø"/>
            </a:pPr>
            <a:r>
              <a:rPr lang="nl-NL" b="0" dirty="0">
                <a:solidFill>
                  <a:srgbClr val="000000"/>
                </a:solidFill>
              </a:rPr>
              <a:t>Iets nieuws te gaan doen in onze eigen omgeving, met een andere groep.</a:t>
            </a:r>
            <a:endParaRPr lang="nl-NL" dirty="0"/>
          </a:p>
          <a:p>
            <a:pPr>
              <a:lnSpc>
                <a:spcPct val="114999"/>
              </a:lnSpc>
              <a:buFont typeface="Wingdings"/>
              <a:buChar char="Ø"/>
            </a:pPr>
            <a:endParaRPr lang="nl-NL" b="0" dirty="0">
              <a:solidFill>
                <a:srgbClr val="000000"/>
              </a:solidFill>
            </a:endParaRPr>
          </a:p>
          <a:p>
            <a:pPr>
              <a:lnSpc>
                <a:spcPct val="114999"/>
              </a:lnSpc>
              <a:buFont typeface="Wingdings"/>
              <a:buChar char="Ø"/>
            </a:pPr>
            <a:r>
              <a:rPr lang="nl-NL" b="0" dirty="0">
                <a:solidFill>
                  <a:srgbClr val="000000"/>
                </a:solidFill>
              </a:rPr>
              <a:t>Ergens anders ongeveer hetzelfde te gaan doen als wat we hier al doen.</a:t>
            </a:r>
            <a:endParaRPr lang="nl-NL" dirty="0"/>
          </a:p>
          <a:p>
            <a:pPr>
              <a:lnSpc>
                <a:spcPct val="114999"/>
              </a:lnSpc>
              <a:buFont typeface="Wingdings"/>
              <a:buChar char="Ø"/>
            </a:pPr>
            <a:endParaRPr lang="nl-NL" b="0" dirty="0">
              <a:solidFill>
                <a:srgbClr val="000000"/>
              </a:solidFill>
            </a:endParaRPr>
          </a:p>
          <a:p>
            <a:pPr>
              <a:lnSpc>
                <a:spcPct val="114999"/>
              </a:lnSpc>
              <a:buFont typeface="Wingdings"/>
              <a:buChar char="Ø"/>
            </a:pPr>
            <a:r>
              <a:rPr lang="nl-NL" b="0" dirty="0">
                <a:solidFill>
                  <a:srgbClr val="000000"/>
                </a:solidFill>
              </a:rPr>
              <a:t>Ergens anders iets heel anders te gaan doen.</a:t>
            </a:r>
            <a:endParaRPr lang="nl-NL" dirty="0"/>
          </a:p>
          <a:p>
            <a:pPr marL="139700" indent="0">
              <a:lnSpc>
                <a:spcPct val="114999"/>
              </a:lnSpc>
              <a:spcBef>
                <a:spcPts val="0"/>
              </a:spcBef>
              <a:spcAft>
                <a:spcPts val="0"/>
              </a:spcAft>
              <a:buNone/>
            </a:pPr>
            <a:endParaRPr lang="nl-NL" b="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837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1:</a:t>
            </a:r>
            <a:br>
              <a:rPr lang="nl-NL" dirty="0"/>
            </a:br>
            <a:r>
              <a:rPr lang="nl-NL" dirty="0"/>
              <a:t>Verantwoordelijkheid ‘delen’</a:t>
            </a:r>
          </a:p>
        </p:txBody>
      </p:sp>
      <p:sp>
        <p:nvSpPr>
          <p:cNvPr id="3" name="Tijdelijke aanduiding voor tekst 2">
            <a:extLst>
              <a:ext uri="{FF2B5EF4-FFF2-40B4-BE49-F238E27FC236}">
                <a16:creationId xmlns:a16="http://schemas.microsoft.com/office/drawing/2014/main" id="{6067452D-2D79-01E5-D1E1-B212980E9CEE}"/>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fontAlgn="base">
              <a:buFont typeface="+mj-lt"/>
              <a:buAutoNum type="arabicPeriod"/>
            </a:pPr>
            <a:r>
              <a:rPr lang="nl-NL" b="0" dirty="0">
                <a:solidFill>
                  <a:srgbClr val="000000"/>
                </a:solidFill>
              </a:rPr>
              <a:t>Wat roept dit verhaal bij ons op?</a:t>
            </a:r>
          </a:p>
          <a:p>
            <a:pPr>
              <a:lnSpc>
                <a:spcPct val="114999"/>
              </a:lnSpc>
              <a:buAutoNum type="arabicPeriod"/>
            </a:pPr>
            <a:endParaRPr lang="nl-NL" b="0" dirty="0">
              <a:solidFill>
                <a:srgbClr val="000000"/>
              </a:solidFill>
            </a:endParaRPr>
          </a:p>
          <a:p>
            <a:pPr>
              <a:lnSpc>
                <a:spcPct val="114999"/>
              </a:lnSpc>
              <a:buAutoNum type="arabicPeriod"/>
            </a:pPr>
            <a:r>
              <a:rPr lang="nl-NL" b="0" dirty="0">
                <a:solidFill>
                  <a:srgbClr val="000000"/>
                </a:solidFill>
              </a:rPr>
              <a:t>Hebben wij wel eens meegemaakt dat wij als proefplek gesteund werden door iets dat vanuit een andere proefplek naar ons toekwam, dat ons vuurtje daardoor werd aangewakkerd? Vertel!</a:t>
            </a:r>
            <a:endParaRPr lang="nl-NL" dirty="0"/>
          </a:p>
          <a:p>
            <a:pPr>
              <a:lnSpc>
                <a:spcPct val="114999"/>
              </a:lnSpc>
              <a:buAutoNum type="arabicPeriod"/>
            </a:pPr>
            <a:endParaRPr lang="nl-NL" b="0" dirty="0">
              <a:solidFill>
                <a:srgbClr val="000000"/>
              </a:solidFill>
            </a:endParaRPr>
          </a:p>
          <a:p>
            <a:pPr>
              <a:lnSpc>
                <a:spcPct val="114999"/>
              </a:lnSpc>
              <a:buAutoNum type="arabicPeriod"/>
            </a:pPr>
            <a:r>
              <a:rPr lang="nl-NL" b="0" dirty="0">
                <a:solidFill>
                  <a:srgbClr val="000000"/>
                </a:solidFill>
                <a:latin typeface="Calibri" panose="020F0502020204030204" pitchFamily="34" charset="0"/>
                <a:cs typeface="Calibri" panose="020F0502020204030204" pitchFamily="34" charset="0"/>
              </a:rPr>
              <a:t>Hebben wij omgekeerd wel eens mede verantwoordelijkheid genomen voor iets dat speelde bij een andere proefplek of kerkplek? Zo ja, hoe was dat van ons?</a:t>
            </a:r>
            <a:endParaRPr lang="nl-NL" dirty="0"/>
          </a:p>
          <a:p>
            <a:pPr>
              <a:lnSpc>
                <a:spcPct val="114999"/>
              </a:lnSpc>
              <a:spcBef>
                <a:spcPts val="0"/>
              </a:spcBef>
              <a:spcAft>
                <a:spcPts val="0"/>
              </a:spcAf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693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2:</a:t>
            </a:r>
            <a:br>
              <a:rPr lang="nl-NL" dirty="0"/>
            </a:br>
            <a:r>
              <a:rPr lang="nl-NL" dirty="0"/>
              <a:t>De proefplek als een zaaddragende plant beschouwen</a:t>
            </a:r>
          </a:p>
        </p:txBody>
      </p:sp>
      <p:sp>
        <p:nvSpPr>
          <p:cNvPr id="3" name="Tijdelijke aanduiding voor tekst 2">
            <a:extLst>
              <a:ext uri="{FF2B5EF4-FFF2-40B4-BE49-F238E27FC236}">
                <a16:creationId xmlns:a16="http://schemas.microsoft.com/office/drawing/2014/main" id="{6067452D-2D79-01E5-D1E1-B212980E9CEE}"/>
              </a:ext>
            </a:extLst>
          </p:cNvPr>
          <p:cNvSpPr>
            <a:spLocks noGrp="1"/>
          </p:cNvSpPr>
          <p:nvPr>
            <p:ph type="body" idx="1"/>
          </p:nvPr>
        </p:nvSpPr>
        <p:spPr/>
        <p:txBody>
          <a:bodyPr/>
          <a:lstStyle/>
          <a:p>
            <a:pPr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fontAlgn="base">
              <a:buFont typeface="+mj-lt"/>
              <a:buAutoNum type="arabicPeriod"/>
            </a:pPr>
            <a:r>
              <a:rPr lang="nl-NL" b="0" dirty="0">
                <a:solidFill>
                  <a:srgbClr val="000000"/>
                </a:solidFill>
              </a:rPr>
              <a:t>We vereenzelvigen ons met het beeld van de proefplek als een zaaddragende plant. Welke zaden zien we aan onze proefplek hangen die elders in de grond gestopt kunnen worden ten behoeve van andere kerkplekken? </a:t>
            </a:r>
            <a:r>
              <a:rPr lang="nl-NL" b="0" i="1" dirty="0">
                <a:solidFill>
                  <a:srgbClr val="000000"/>
                </a:solidFill>
              </a:rPr>
              <a:t>(Denk aan geleerde lessen die elders gedeeld kunnen worden of echte starters in het team die ‘rijp’ zijn om elders iets nieuws te gaan doen.)</a:t>
            </a:r>
          </a:p>
          <a:p>
            <a:pPr>
              <a:lnSpc>
                <a:spcPct val="114999"/>
              </a:lnSpc>
              <a:buAutoNum type="arabicPeriod"/>
            </a:pPr>
            <a:endParaRPr lang="nl-NL" b="0" i="1" dirty="0">
              <a:solidFill>
                <a:srgbClr val="000000"/>
              </a:solidFill>
            </a:endParaRPr>
          </a:p>
          <a:p>
            <a:pPr>
              <a:lnSpc>
                <a:spcPct val="114999"/>
              </a:lnSpc>
              <a:buAutoNum type="arabicPeriod"/>
            </a:pPr>
            <a:r>
              <a:rPr lang="nl-NL" b="0" dirty="0">
                <a:solidFill>
                  <a:srgbClr val="000000"/>
                </a:solidFill>
              </a:rPr>
              <a:t>Welke vruchtbare plekken zien we elders om onze zaden in de grond te stoppen, zodat ze daar vrucht kunnen gaan dragen? </a:t>
            </a:r>
            <a:r>
              <a:rPr lang="nl-NL" b="0" i="1" dirty="0">
                <a:solidFill>
                  <a:srgbClr val="000000"/>
                </a:solidFill>
              </a:rPr>
              <a:t>(Denk aan de zendende gemeente, andere kerkplekken of een wijk of groep waar nu nog niets mee gedaan wordt.)</a:t>
            </a:r>
            <a:endParaRPr lang="nl-NL" i="1" dirty="0"/>
          </a:p>
          <a:p>
            <a:pPr>
              <a:lnSpc>
                <a:spcPct val="114999"/>
              </a:lnSpc>
              <a:spcBef>
                <a:spcPts val="0"/>
              </a:spcBef>
              <a:spcAft>
                <a:spcPts val="0"/>
              </a:spcAf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178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C4C2A3-B889-83EA-5BB1-CAB9E2E50609}"/>
              </a:ext>
            </a:extLst>
          </p:cNvPr>
          <p:cNvSpPr>
            <a:spLocks noGrp="1"/>
          </p:cNvSpPr>
          <p:nvPr>
            <p:ph type="title"/>
          </p:nvPr>
        </p:nvSpPr>
        <p:spPr/>
        <p:txBody>
          <a:bodyPr/>
          <a:lstStyle/>
          <a:p>
            <a:r>
              <a:rPr lang="nl-NL" dirty="0"/>
              <a:t>Kompas 2:</a:t>
            </a:r>
            <a:br>
              <a:rPr lang="nl-NL" dirty="0"/>
            </a:br>
            <a:r>
              <a:rPr lang="nl-NL" dirty="0"/>
              <a:t>Creatief gebed</a:t>
            </a:r>
          </a:p>
        </p:txBody>
      </p:sp>
      <p:pic>
        <p:nvPicPr>
          <p:cNvPr id="3" name="Afbeelding 2" descr="Afbeelding met tekst, persoon, grond, compost&#10;&#10;Automatisch gegenereerde beschrijving">
            <a:extLst>
              <a:ext uri="{FF2B5EF4-FFF2-40B4-BE49-F238E27FC236}">
                <a16:creationId xmlns:a16="http://schemas.microsoft.com/office/drawing/2014/main" id="{38AE1D88-52F8-0BEC-9373-9613FD54254F}"/>
              </a:ext>
            </a:extLst>
          </p:cNvPr>
          <p:cNvPicPr>
            <a:picLocks noChangeAspect="1"/>
          </p:cNvPicPr>
          <p:nvPr/>
        </p:nvPicPr>
        <p:blipFill>
          <a:blip r:embed="rId2"/>
          <a:stretch>
            <a:fillRect/>
          </a:stretch>
        </p:blipFill>
        <p:spPr>
          <a:xfrm>
            <a:off x="314654" y="1457160"/>
            <a:ext cx="3686502" cy="3378747"/>
          </a:xfrm>
          <a:prstGeom prst="rect">
            <a:avLst/>
          </a:prstGeom>
        </p:spPr>
      </p:pic>
    </p:spTree>
    <p:extLst>
      <p:ext uri="{BB962C8B-B14F-4D97-AF65-F5344CB8AC3E}">
        <p14:creationId xmlns:p14="http://schemas.microsoft.com/office/powerpoint/2010/main" val="62745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F37823FE-888C-2A70-873D-38F28753C3B2}"/>
              </a:ext>
            </a:extLst>
          </p:cNvPr>
          <p:cNvPicPr>
            <a:picLocks noRot="1" noChangeAspect="1"/>
          </p:cNvPicPr>
          <p:nvPr>
            <a:videoFile r:link="rId1"/>
          </p:nvPr>
        </p:nvPicPr>
        <p:blipFill>
          <a:blip r:embed="rId4"/>
          <a:stretch>
            <a:fillRect/>
          </a:stretch>
        </p:blipFill>
        <p:spPr>
          <a:xfrm>
            <a:off x="408750" y="1491891"/>
            <a:ext cx="5974797" cy="3375760"/>
          </a:xfrm>
          <a:prstGeom prst="rect">
            <a:avLst/>
          </a:prstGeom>
        </p:spPr>
      </p:pic>
      <p:sp>
        <p:nvSpPr>
          <p:cNvPr id="4" name="Titel 1">
            <a:extLst>
              <a:ext uri="{FF2B5EF4-FFF2-40B4-BE49-F238E27FC236}">
                <a16:creationId xmlns:a16="http://schemas.microsoft.com/office/drawing/2014/main" id="{150B2D3E-C10D-BDA4-8498-118D9BD52F3D}"/>
              </a:ext>
            </a:extLst>
          </p:cNvPr>
          <p:cNvSpPr>
            <a:spLocks noGrp="1"/>
          </p:cNvSpPr>
          <p:nvPr>
            <p:ph type="title"/>
          </p:nvPr>
        </p:nvSpPr>
        <p:spPr>
          <a:xfrm>
            <a:off x="313200" y="206375"/>
            <a:ext cx="7744800" cy="572700"/>
          </a:xfrm>
        </p:spPr>
        <p:txBody>
          <a:bodyPr/>
          <a:lstStyle/>
          <a:p>
            <a:r>
              <a:rPr lang="nl-NL" dirty="0"/>
              <a:t>Reisgidsvideo</a:t>
            </a:r>
            <a:br>
              <a:rPr lang="nl-NL" dirty="0"/>
            </a:br>
            <a:r>
              <a:rPr lang="nl-NL" dirty="0"/>
              <a:t>Doorgaan en delen</a:t>
            </a:r>
          </a:p>
        </p:txBody>
      </p:sp>
      <p:pic>
        <p:nvPicPr>
          <p:cNvPr id="2" name="Onlinemedia 1" title="Module 6 Reisgidsvideo 3 (verdieping): Het vuur verspreiden">
            <a:hlinkClick r:id="" action="ppaction://media"/>
            <a:extLst>
              <a:ext uri="{FF2B5EF4-FFF2-40B4-BE49-F238E27FC236}">
                <a16:creationId xmlns:a16="http://schemas.microsoft.com/office/drawing/2014/main" id="{F6783D77-E5D8-2EFF-F99A-8996B850B539}"/>
              </a:ext>
            </a:extLst>
          </p:cNvPr>
          <p:cNvPicPr>
            <a:picLocks noRot="1" noChangeAspect="1"/>
          </p:cNvPicPr>
          <p:nvPr>
            <a:videoFile r:link="rId2"/>
          </p:nvPr>
        </p:nvPicPr>
        <p:blipFill>
          <a:blip r:embed="rId5"/>
          <a:stretch>
            <a:fillRect/>
          </a:stretch>
        </p:blipFill>
        <p:spPr>
          <a:xfrm>
            <a:off x="411327" y="1499695"/>
            <a:ext cx="5982795" cy="3365938"/>
          </a:xfrm>
          <a:prstGeom prst="rect">
            <a:avLst/>
          </a:prstGeom>
        </p:spPr>
      </p:pic>
      <p:sp>
        <p:nvSpPr>
          <p:cNvPr id="7" name="Tekstvak 6">
            <a:extLst>
              <a:ext uri="{FF2B5EF4-FFF2-40B4-BE49-F238E27FC236}">
                <a16:creationId xmlns:a16="http://schemas.microsoft.com/office/drawing/2014/main" id="{610E4140-AE8B-8344-065F-F7564C896D8C}"/>
              </a:ext>
            </a:extLst>
          </p:cNvPr>
          <p:cNvSpPr txBox="1"/>
          <p:nvPr/>
        </p:nvSpPr>
        <p:spPr>
          <a:xfrm>
            <a:off x="6504588" y="4556892"/>
            <a:ext cx="255927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rgbClr val="6F318F"/>
                </a:solidFill>
                <a:latin typeface="Calibri"/>
                <a:hlinkClick r:id="rId6">
                  <a:extLst>
                    <a:ext uri="{A12FA001-AC4F-418D-AE19-62706E023703}">
                      <ahyp:hlinkClr xmlns:ahyp="http://schemas.microsoft.com/office/drawing/2018/hyperlinkcolor" val="tx"/>
                    </a:ext>
                  </a:extLst>
                </a:hlinkClick>
              </a:rPr>
              <a:t>Geen video zichtbaar? Klik hier!</a:t>
            </a:r>
          </a:p>
        </p:txBody>
      </p:sp>
    </p:spTree>
    <p:extLst>
      <p:ext uri="{BB962C8B-B14F-4D97-AF65-F5344CB8AC3E}">
        <p14:creationId xmlns:p14="http://schemas.microsoft.com/office/powerpoint/2010/main" val="32711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1:</a:t>
            </a:r>
            <a:br>
              <a:rPr lang="nl-NL" dirty="0"/>
            </a:br>
            <a:r>
              <a:rPr lang="nl-NL" dirty="0"/>
              <a:t>Geleerde lessen ‘delen’</a:t>
            </a:r>
          </a:p>
        </p:txBody>
      </p:sp>
      <p:sp>
        <p:nvSpPr>
          <p:cNvPr id="3" name="Tijdelijke aanduiding voor tekst 2">
            <a:extLst>
              <a:ext uri="{FF2B5EF4-FFF2-40B4-BE49-F238E27FC236}">
                <a16:creationId xmlns:a16="http://schemas.microsoft.com/office/drawing/2014/main" id="{D02B3BF4-3829-67F9-7294-65C420B11054}"/>
              </a:ext>
            </a:extLst>
          </p:cNvPr>
          <p:cNvSpPr>
            <a:spLocks noGrp="1"/>
          </p:cNvSpPr>
          <p:nvPr>
            <p:ph type="body" idx="1"/>
          </p:nvPr>
        </p:nvSpPr>
        <p:spPr>
          <a:xfrm>
            <a:off x="1232420" y="2069065"/>
            <a:ext cx="6752652" cy="2327131"/>
          </a:xfrm>
        </p:spPr>
        <p:txBody>
          <a:bodyPr/>
          <a:lstStyle/>
          <a:p>
            <a:pPr marL="457200" rtl="0" fontAlgn="base">
              <a:spcBef>
                <a:spcPts val="0"/>
              </a:spcBef>
              <a:spcAft>
                <a:spcPts val="0"/>
              </a:spcAft>
              <a:buFont typeface="+mj-l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a:p>
            <a:pPr marL="139700" indent="0" rtl="0" fontAlgn="base">
              <a:spcBef>
                <a:spcPts val="0"/>
              </a:spcBef>
              <a:spcAft>
                <a:spcPts val="0"/>
              </a:spcAft>
              <a:buNone/>
            </a:pPr>
            <a:endParaRPr lang="nl-NL" b="0" i="1" u="none" strike="noStrike" dirty="0">
              <a:solidFill>
                <a:srgbClr val="000000"/>
              </a:solidFill>
              <a:effectLst/>
              <a:latin typeface="Calibri" panose="020F0502020204030204" pitchFamily="34" charset="0"/>
              <a:cs typeface="Calibri" panose="020F0502020204030204" pitchFamily="34" charset="0"/>
            </a:endParaRPr>
          </a:p>
        </p:txBody>
      </p:sp>
      <p:pic>
        <p:nvPicPr>
          <p:cNvPr id="5" name="Afbeelding 4" descr="Afbeelding met zwart, schermopname, duisternis&#10;&#10;Automatisch gegenereerde beschrijving">
            <a:extLst>
              <a:ext uri="{FF2B5EF4-FFF2-40B4-BE49-F238E27FC236}">
                <a16:creationId xmlns:a16="http://schemas.microsoft.com/office/drawing/2014/main" id="{ED6DB90B-EBB3-0B55-4EAC-4286E745BF1B}"/>
              </a:ext>
            </a:extLst>
          </p:cNvPr>
          <p:cNvPicPr>
            <a:picLocks noChangeAspect="1"/>
          </p:cNvPicPr>
          <p:nvPr/>
        </p:nvPicPr>
        <p:blipFill>
          <a:blip r:embed="rId2"/>
          <a:stretch>
            <a:fillRect/>
          </a:stretch>
        </p:blipFill>
        <p:spPr>
          <a:xfrm>
            <a:off x="3957637" y="2052637"/>
            <a:ext cx="1228725" cy="1038225"/>
          </a:xfrm>
          <a:prstGeom prst="rect">
            <a:avLst/>
          </a:prstGeom>
        </p:spPr>
      </p:pic>
    </p:spTree>
    <p:extLst>
      <p:ext uri="{BB962C8B-B14F-4D97-AF65-F5344CB8AC3E}">
        <p14:creationId xmlns:p14="http://schemas.microsoft.com/office/powerpoint/2010/main" val="14528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94D9-3948-2293-E1F7-AA6E13A047A1}"/>
              </a:ext>
            </a:extLst>
          </p:cNvPr>
          <p:cNvSpPr>
            <a:spLocks noGrp="1"/>
          </p:cNvSpPr>
          <p:nvPr>
            <p:ph type="title"/>
          </p:nvPr>
        </p:nvSpPr>
        <p:spPr/>
        <p:txBody>
          <a:bodyPr/>
          <a:lstStyle/>
          <a:p>
            <a:r>
              <a:rPr lang="nl-NL" dirty="0"/>
              <a:t>Reisgids 2:</a:t>
            </a:r>
            <a:br>
              <a:rPr lang="nl-NL" dirty="0"/>
            </a:br>
            <a:r>
              <a:rPr lang="nl-NL" dirty="0"/>
              <a:t>´Delend´ op pad met een brandende fakkel</a:t>
            </a:r>
          </a:p>
          <a:p>
            <a:br>
              <a:rPr lang="en-US" dirty="0"/>
            </a:br>
            <a:endParaRPr lang="en-US" dirty="0"/>
          </a:p>
        </p:txBody>
      </p:sp>
      <p:sp>
        <p:nvSpPr>
          <p:cNvPr id="9" name="Tijdelijke aanduiding voor tekst 2">
            <a:extLst>
              <a:ext uri="{FF2B5EF4-FFF2-40B4-BE49-F238E27FC236}">
                <a16:creationId xmlns:a16="http://schemas.microsoft.com/office/drawing/2014/main" id="{56FFFAD7-F21D-86C1-82E7-149769C26C84}"/>
              </a:ext>
            </a:extLst>
          </p:cNvPr>
          <p:cNvSpPr>
            <a:spLocks noGrp="1"/>
          </p:cNvSpPr>
          <p:nvPr>
            <p:ph type="body" idx="1"/>
          </p:nvPr>
        </p:nvSpPr>
        <p:spPr>
          <a:xfrm>
            <a:off x="311700" y="979797"/>
            <a:ext cx="8520600" cy="3416400"/>
          </a:xfrm>
        </p:spPr>
        <p:txBody>
          <a:bodyPr/>
          <a:lstStyle/>
          <a:p>
            <a:pPr rtl="0" fontAlgn="base">
              <a:spcBef>
                <a:spcPts val="0"/>
              </a:spcBef>
              <a:spcAft>
                <a:spcPts val="0"/>
              </a:spcAft>
              <a:buFont typeface="+mj-lt"/>
              <a:buAutoNum type="arabicPeriod"/>
            </a:pPr>
            <a:endParaRPr lang="nl-NL" b="0" u="none" strike="noStrike" dirty="0">
              <a:solidFill>
                <a:srgbClr val="000000"/>
              </a:solidFill>
              <a:effectLst/>
              <a:latin typeface="Calibri" panose="020F0502020204030204" pitchFamily="34" charset="0"/>
              <a:cs typeface="Calibri" panose="020F0502020204030204" pitchFamily="34" charset="0"/>
            </a:endParaRPr>
          </a:p>
          <a:p>
            <a:pPr fontAlgn="base">
              <a:buAutoNum type="arabicPeriod"/>
            </a:pPr>
            <a:r>
              <a:rPr lang="nl-NL" b="0" dirty="0">
                <a:solidFill>
                  <a:srgbClr val="000000"/>
                </a:solidFill>
              </a:rPr>
              <a:t>Wat maakt dat we ergens een nieuw vuurtje willen (helpen) aansteken? Wat zijn onze motieven? Hebben we ook aarzelingen? Zo ja, welke?</a:t>
            </a:r>
            <a:endParaRPr lang="nl-NL"/>
          </a:p>
          <a:p>
            <a:pPr>
              <a:lnSpc>
                <a:spcPct val="114999"/>
              </a:lnSpc>
              <a:buAutoNum type="arabicPeriod"/>
            </a:pPr>
            <a:endParaRPr lang="nl-NL" b="0" dirty="0">
              <a:solidFill>
                <a:srgbClr val="000000"/>
              </a:solidFill>
            </a:endParaRPr>
          </a:p>
          <a:p>
            <a:pPr>
              <a:lnSpc>
                <a:spcPct val="114999"/>
              </a:lnSpc>
              <a:buAutoNum type="arabicPeriod"/>
            </a:pPr>
            <a:r>
              <a:rPr lang="nl-NL" b="0" dirty="0">
                <a:solidFill>
                  <a:srgbClr val="000000"/>
                </a:solidFill>
              </a:rPr>
              <a:t>Ook in de video werden een paar redenen voor vermenigvuldiging genoemd. Welke sprak ons daarvan het meest aan?</a:t>
            </a:r>
            <a:endParaRPr lang="nl-NL"/>
          </a:p>
          <a:p>
            <a:pPr>
              <a:lnSpc>
                <a:spcPct val="114999"/>
              </a:lnSpc>
              <a:buAutoNum type="arabicPeriod"/>
            </a:pPr>
            <a:endParaRPr lang="nl-NL" b="0" dirty="0">
              <a:solidFill>
                <a:srgbClr val="000000"/>
              </a:solidFill>
            </a:endParaRPr>
          </a:p>
          <a:p>
            <a:pPr>
              <a:lnSpc>
                <a:spcPct val="114999"/>
              </a:lnSpc>
              <a:buAutoNum type="arabicPeriod"/>
            </a:pPr>
            <a:r>
              <a:rPr lang="nl-NL" b="0" dirty="0">
                <a:solidFill>
                  <a:srgbClr val="000000"/>
                </a:solidFill>
              </a:rPr>
              <a:t>Als we nog geen concreet beeld hebben voor waar we met onze brandende fakkel naar toe willen gaan, kunnen we samen deze drie mogelijkheden eens overwegen:</a:t>
            </a:r>
            <a:br>
              <a:rPr lang="nl-NL" b="0" dirty="0"/>
            </a:br>
            <a:r>
              <a:rPr lang="nl-NL" b="0" dirty="0">
                <a:solidFill>
                  <a:srgbClr val="000000"/>
                </a:solidFill>
              </a:rPr>
              <a:t>-  Iets nieuws gaan doen in onze eigen omgeving, met een andere groep.</a:t>
            </a:r>
            <a:br>
              <a:rPr lang="nl-NL" b="0" dirty="0"/>
            </a:br>
            <a:r>
              <a:rPr lang="nl-NL" b="0" dirty="0">
                <a:solidFill>
                  <a:srgbClr val="000000"/>
                </a:solidFill>
              </a:rPr>
              <a:t>-  Ergens anders ongeveer hetzelfde gaan doen als wat we hier al doen.</a:t>
            </a:r>
            <a:br>
              <a:rPr lang="nl-NL" b="0" dirty="0"/>
            </a:br>
            <a:r>
              <a:rPr lang="nl-NL" b="0" dirty="0">
                <a:solidFill>
                  <a:srgbClr val="000000"/>
                </a:solidFill>
              </a:rPr>
              <a:t>-  Ergens anders iets heel anders gaan doen.</a:t>
            </a:r>
            <a:br>
              <a:rPr lang="nl-NL" b="0" dirty="0"/>
            </a:br>
            <a:r>
              <a:rPr lang="nl-NL" b="0" dirty="0">
                <a:solidFill>
                  <a:srgbClr val="000000"/>
                </a:solidFill>
              </a:rPr>
              <a:t>Welke van deze drie opties lijkt dan het meest voor de hand te liggen en waarom?</a:t>
            </a:r>
            <a:endParaRPr lang="nl-NL" dirty="0"/>
          </a:p>
          <a:p>
            <a:pPr marL="139700" indent="0">
              <a:lnSpc>
                <a:spcPct val="114999"/>
              </a:lnSpc>
              <a:buNone/>
            </a:pPr>
            <a:endParaRPr lang="nl-NL" b="0" i="1" dirty="0">
              <a:solidFill>
                <a:srgbClr val="000000"/>
              </a:solidFill>
            </a:endParaRPr>
          </a:p>
          <a:p>
            <a:pPr>
              <a:lnSpc>
                <a:spcPct val="114999"/>
              </a:lnSpc>
              <a:buAutoNum type="arabicPeriod"/>
            </a:pPr>
            <a:endParaRPr lang="nl-NL" b="0" i="1" dirty="0">
              <a:solidFill>
                <a:srgbClr val="000000"/>
              </a:solidFill>
            </a:endParaRPr>
          </a:p>
          <a:p>
            <a:pPr>
              <a:lnSpc>
                <a:spcPct val="114999"/>
              </a:lnSpc>
              <a:spcBef>
                <a:spcPts val="0"/>
              </a:spcBef>
              <a:spcAft>
                <a:spcPts val="0"/>
              </a:spcAft>
              <a:buAutoNum type="arabicPeriod"/>
            </a:pPr>
            <a:endParaRPr lang="nl-NL" b="0" i="0" u="none" strike="noStrike"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4971627"/>
      </p:ext>
    </p:extLst>
  </p:cSld>
  <p:clrMapOvr>
    <a:masterClrMapping/>
  </p:clrMapOvr>
</p:sld>
</file>

<file path=ppt/theme/theme1.xml><?xml version="1.0" encoding="utf-8"?>
<a:theme xmlns:a="http://schemas.openxmlformats.org/drawingml/2006/main" name="Hoofdthema - Leren Pioniere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dc3472-35d9-499d-94fe-2d28f1a8ebfc">
      <Terms xmlns="http://schemas.microsoft.com/office/infopath/2007/PartnerControls"/>
    </lcf76f155ced4ddcb4097134ff3c332f>
    <TaxCatchAll xmlns="a6f49c8e-8eab-4191-a29d-1b6b7ac3f8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4089CF0ED87C40BBD03D80C7C831B6" ma:contentTypeVersion="12" ma:contentTypeDescription="Een nieuw document maken." ma:contentTypeScope="" ma:versionID="be451f68033009a4d82f6248905bd164">
  <xsd:schema xmlns:xsd="http://www.w3.org/2001/XMLSchema" xmlns:xs="http://www.w3.org/2001/XMLSchema" xmlns:p="http://schemas.microsoft.com/office/2006/metadata/properties" xmlns:ns2="f1dc3472-35d9-499d-94fe-2d28f1a8ebfc" xmlns:ns3="a6f49c8e-8eab-4191-a29d-1b6b7ac3f899" targetNamespace="http://schemas.microsoft.com/office/2006/metadata/properties" ma:root="true" ma:fieldsID="df62d3b80303340fad07b2e2a43fe33a" ns2:_="" ns3:_="">
    <xsd:import namespace="f1dc3472-35d9-499d-94fe-2d28f1a8ebfc"/>
    <xsd:import namespace="a6f49c8e-8eab-4191-a29d-1b6b7ac3f8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c3472-35d9-499d-94fe-2d28f1a8e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56b64be9-ece9-448a-b811-6afe781e82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6f49c8e-8eab-4191-a29d-1b6b7ac3f89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876032f-24a4-4176-a40e-6a9ce10e00c9}" ma:internalName="TaxCatchAll" ma:showField="CatchAllData" ma:web="a6f49c8e-8eab-4191-a29d-1b6b7ac3f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7AB954-F1D8-4435-A55A-1BEE9C6739F3}">
  <ds:schemaRefs>
    <ds:schemaRef ds:uri="http://schemas.microsoft.com/office/2006/metadata/properties"/>
    <ds:schemaRef ds:uri="http://schemas.microsoft.com/office/infopath/2007/PartnerControls"/>
    <ds:schemaRef ds:uri="f1dc3472-35d9-499d-94fe-2d28f1a8ebfc"/>
    <ds:schemaRef ds:uri="a6f49c8e-8eab-4191-a29d-1b6b7ac3f899"/>
  </ds:schemaRefs>
</ds:datastoreItem>
</file>

<file path=customXml/itemProps2.xml><?xml version="1.0" encoding="utf-8"?>
<ds:datastoreItem xmlns:ds="http://schemas.openxmlformats.org/officeDocument/2006/customXml" ds:itemID="{7A5FC875-60EE-4884-9008-05D8CFBF27A2}">
  <ds:schemaRefs>
    <ds:schemaRef ds:uri="http://schemas.microsoft.com/sharepoint/v3/contenttype/forms"/>
  </ds:schemaRefs>
</ds:datastoreItem>
</file>

<file path=customXml/itemProps3.xml><?xml version="1.0" encoding="utf-8"?>
<ds:datastoreItem xmlns:ds="http://schemas.openxmlformats.org/officeDocument/2006/customXml" ds:itemID="{9C17F443-F02E-4047-8153-F1225C9E3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c3472-35d9-499d-94fe-2d28f1a8ebfc"/>
    <ds:schemaRef ds:uri="a6f49c8e-8eab-4191-a29d-1b6b7ac3f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22112</TotalTime>
  <Words>452</Words>
  <Application>Microsoft Office PowerPoint</Application>
  <PresentationFormat>Diavoorstelling (16:9)</PresentationFormat>
  <Paragraphs>44</Paragraphs>
  <Slides>11</Slides>
  <Notes>0</Notes>
  <HiddenSlides>0</HiddenSlides>
  <MMClips>2</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Hoofdthema - Leren Pionieren</vt:lpstr>
      <vt:lpstr>Doorgaan  en delen</vt:lpstr>
      <vt:lpstr>Oriëntatie 1: Ervaringen delen met verhalen ‘delen’ </vt:lpstr>
      <vt:lpstr>Oriëntatie 2: Het vuur verspreiden met een nieuw kampvuur</vt:lpstr>
      <vt:lpstr>Kompas 1: Verantwoordelijkheid ‘delen’</vt:lpstr>
      <vt:lpstr>Kompas 2: De proefplek als een zaaddragende plant beschouwen</vt:lpstr>
      <vt:lpstr>Kompas 2: Creatief gebed</vt:lpstr>
      <vt:lpstr>Reisgidsvideo Doorgaan en delen</vt:lpstr>
      <vt:lpstr>Reisgids 1: Geleerde lessen ‘delen’</vt:lpstr>
      <vt:lpstr>Reisgids 2: ´Delend´ op pad met een brandende fakkel  </vt:lpstr>
      <vt:lpstr>Reisgids 2: ´Delend´ op pad met een brandende fakkel  </vt:lpstr>
      <vt:lpstr>Route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Edwin van Rijnsoever</cp:lastModifiedBy>
  <cp:revision>161</cp:revision>
  <dcterms:modified xsi:type="dcterms:W3CDTF">2024-11-22T14:32:48Z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0x010100664089CF0ED87C40BBD03D80C7C831B6</vt:lpwstr>
  </property>
  <property fmtid="{D5CDD505-2E9C-101B-9397-08002B2CF9AE}" pid="3" name="MediaServiceImageTags">
    <vt:lpwstr/>
  </property>
</Properties>
</file>